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Repo Bold Bold" panose="02020500000000000000" charset="-120"/>
      <p:regular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 Bold" panose="02020500000000000000" charset="0"/>
      <p:regular r:id="rId22"/>
    </p:embeddedFont>
    <p:embeddedFont>
      <p:font typeface="Repo Bold" panose="020205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186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6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1.sv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18" Type="http://schemas.openxmlformats.org/officeDocument/2006/relationships/image" Target="../media/image92.svg"/><Relationship Id="rId26" Type="http://schemas.openxmlformats.org/officeDocument/2006/relationships/image" Target="../media/image96.png"/><Relationship Id="rId3" Type="http://schemas.openxmlformats.org/officeDocument/2006/relationships/image" Target="../media/image79.png"/><Relationship Id="rId21" Type="http://schemas.openxmlformats.org/officeDocument/2006/relationships/image" Target="../media/image39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0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85.png"/><Relationship Id="rId24" Type="http://schemas.openxmlformats.org/officeDocument/2006/relationships/image" Target="../media/image94.svg"/><Relationship Id="rId5" Type="http://schemas.openxmlformats.org/officeDocument/2006/relationships/image" Target="../media/image37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10" Type="http://schemas.openxmlformats.org/officeDocument/2006/relationships/image" Target="../media/image84.svg"/><Relationship Id="rId19" Type="http://schemas.openxmlformats.org/officeDocument/2006/relationships/image" Target="../media/image8.png"/><Relationship Id="rId4" Type="http://schemas.openxmlformats.org/officeDocument/2006/relationships/image" Target="../media/image80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Relationship Id="rId22" Type="http://schemas.openxmlformats.org/officeDocument/2006/relationships/image" Target="../media/image40.svg"/><Relationship Id="rId27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17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1.svg"/><Relationship Id="rId4" Type="http://schemas.openxmlformats.org/officeDocument/2006/relationships/image" Target="../media/image18.sv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19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18.svg"/><Relationship Id="rId4" Type="http://schemas.openxmlformats.org/officeDocument/2006/relationships/image" Target="../media/image38.svg"/><Relationship Id="rId9" Type="http://schemas.openxmlformats.org/officeDocument/2006/relationships/image" Target="../media/image17.png"/><Relationship Id="rId1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19.png"/><Relationship Id="rId5" Type="http://schemas.openxmlformats.org/officeDocument/2006/relationships/image" Target="../media/image39.png"/><Relationship Id="rId10" Type="http://schemas.openxmlformats.org/officeDocument/2006/relationships/image" Target="../media/image18.svg"/><Relationship Id="rId4" Type="http://schemas.openxmlformats.org/officeDocument/2006/relationships/image" Target="../media/image38.svg"/><Relationship Id="rId9" Type="http://schemas.openxmlformats.org/officeDocument/2006/relationships/image" Target="../media/image17.png"/><Relationship Id="rId1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46.svg"/><Relationship Id="rId17" Type="http://schemas.openxmlformats.org/officeDocument/2006/relationships/image" Target="../media/image55.sv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45.png"/><Relationship Id="rId5" Type="http://schemas.openxmlformats.org/officeDocument/2006/relationships/image" Target="../media/image47.png"/><Relationship Id="rId15" Type="http://schemas.openxmlformats.org/officeDocument/2006/relationships/image" Target="../media/image53.svg"/><Relationship Id="rId10" Type="http://schemas.openxmlformats.org/officeDocument/2006/relationships/image" Target="../media/image50.png"/><Relationship Id="rId4" Type="http://schemas.openxmlformats.org/officeDocument/2006/relationships/image" Target="../media/image42.svg"/><Relationship Id="rId9" Type="http://schemas.openxmlformats.org/officeDocument/2006/relationships/image" Target="../media/image49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57.png"/><Relationship Id="rId5" Type="http://schemas.openxmlformats.org/officeDocument/2006/relationships/image" Target="../media/image6.png"/><Relationship Id="rId10" Type="http://schemas.openxmlformats.org/officeDocument/2006/relationships/image" Target="../media/image50.png"/><Relationship Id="rId4" Type="http://schemas.openxmlformats.org/officeDocument/2006/relationships/image" Target="../media/image42.sv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75171" y="3372282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73908" y="5993559"/>
            <a:ext cx="10207996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epo Bold Bold"/>
              </a:rPr>
              <a:t>News Sentiment </a:t>
            </a:r>
            <a:r>
              <a:rPr lang="en-US" sz="3000" dirty="0" err="1">
                <a:solidFill>
                  <a:srgbClr val="000000"/>
                </a:solidFill>
                <a:latin typeface="Repo Bold Bold"/>
              </a:rPr>
              <a:t>Analyser</a:t>
            </a:r>
            <a:r>
              <a:rPr lang="en-US" sz="3000" dirty="0">
                <a:solidFill>
                  <a:srgbClr val="000000"/>
                </a:solidFill>
                <a:latin typeface="Repo Bold Bold"/>
              </a:rPr>
              <a:t> - Sentiment Analysis of News using Python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873908" y="4773607"/>
            <a:ext cx="10801263" cy="1296152"/>
          </a:xfrm>
          <a:custGeom>
            <a:avLst/>
            <a:gdLst/>
            <a:ahLst/>
            <a:cxnLst/>
            <a:rect l="l" t="t" r="r" b="b"/>
            <a:pathLst>
              <a:path w="10801263" h="1296152">
                <a:moveTo>
                  <a:pt x="0" y="0"/>
                </a:moveTo>
                <a:lnTo>
                  <a:pt x="10801263" y="0"/>
                </a:lnTo>
                <a:lnTo>
                  <a:pt x="10801263" y="1296152"/>
                </a:lnTo>
                <a:lnTo>
                  <a:pt x="0" y="1296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92223" y="6326934"/>
            <a:ext cx="4727778" cy="3811771"/>
          </a:xfrm>
          <a:custGeom>
            <a:avLst/>
            <a:gdLst/>
            <a:ahLst/>
            <a:cxnLst/>
            <a:rect l="l" t="t" r="r" b="b"/>
            <a:pathLst>
              <a:path w="4727778" h="3811771">
                <a:moveTo>
                  <a:pt x="0" y="0"/>
                </a:moveTo>
                <a:lnTo>
                  <a:pt x="4727778" y="0"/>
                </a:lnTo>
                <a:lnTo>
                  <a:pt x="4727778" y="3811771"/>
                </a:lnTo>
                <a:lnTo>
                  <a:pt x="0" y="3811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77941" y="2512821"/>
            <a:ext cx="740711" cy="494424"/>
          </a:xfrm>
          <a:custGeom>
            <a:avLst/>
            <a:gdLst/>
            <a:ahLst/>
            <a:cxnLst/>
            <a:rect l="l" t="t" r="r" b="b"/>
            <a:pathLst>
              <a:path w="740711" h="494424">
                <a:moveTo>
                  <a:pt x="0" y="0"/>
                </a:moveTo>
                <a:lnTo>
                  <a:pt x="740711" y="0"/>
                </a:lnTo>
                <a:lnTo>
                  <a:pt x="740711" y="494424"/>
                </a:lnTo>
                <a:lnTo>
                  <a:pt x="0" y="4944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73908" y="3347824"/>
            <a:ext cx="11588235" cy="246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b="1" dirty="0" err="1">
                <a:solidFill>
                  <a:srgbClr val="000000"/>
                </a:solidFill>
                <a:latin typeface="Repo Bold Bold"/>
                <a:ea typeface="Repo Bold Bold"/>
              </a:rPr>
              <a:t>新聞情感分析家</a:t>
            </a:r>
            <a:r>
              <a:rPr lang="en-US" sz="4699" b="1" dirty="0">
                <a:solidFill>
                  <a:srgbClr val="000000"/>
                </a:solidFill>
                <a:latin typeface="Repo Bold Bold"/>
                <a:ea typeface="Repo Bold Bold"/>
              </a:rPr>
              <a:t> - </a:t>
            </a:r>
          </a:p>
          <a:p>
            <a:pPr>
              <a:lnSpc>
                <a:spcPts val="6579"/>
              </a:lnSpc>
            </a:pPr>
            <a:r>
              <a:rPr lang="en-US" sz="4699" b="1" dirty="0" err="1">
                <a:solidFill>
                  <a:srgbClr val="000000"/>
                </a:solidFill>
                <a:latin typeface="Repo Bold Bold"/>
                <a:ea typeface="Repo Bold Bold"/>
              </a:rPr>
              <a:t>使用Python對特定對象進行新聞情感分析</a:t>
            </a:r>
            <a:endParaRPr lang="en-US" sz="4699" b="1" dirty="0">
              <a:solidFill>
                <a:srgbClr val="000000"/>
              </a:solidFill>
              <a:latin typeface="Repo Bold Bold"/>
              <a:ea typeface="Repo Bold Bold"/>
            </a:endParaRPr>
          </a:p>
          <a:p>
            <a:pPr marL="0" lvl="0" indent="0">
              <a:lnSpc>
                <a:spcPts val="6579"/>
              </a:lnSpc>
              <a:spcBef>
                <a:spcPct val="0"/>
              </a:spcBef>
            </a:pPr>
            <a:endParaRPr lang="en-US" sz="4699" dirty="0">
              <a:solidFill>
                <a:srgbClr val="000000"/>
              </a:solidFill>
              <a:latin typeface="Repo Bold Bold"/>
              <a:ea typeface="Repo Bo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16819" y="7298088"/>
            <a:ext cx="3078587" cy="199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9"/>
              </a:lnSpc>
            </a:pPr>
            <a:r>
              <a:rPr lang="en-US" sz="189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授課教授</a:t>
            </a:r>
            <a:r>
              <a:rPr lang="en-US" sz="189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sz="189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陳俊豪教授</a:t>
            </a: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649"/>
              </a:lnSpc>
            </a:pP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649"/>
              </a:lnSpc>
            </a:pPr>
            <a:r>
              <a:rPr lang="en-US" sz="189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C110151107 </a:t>
            </a:r>
            <a:r>
              <a:rPr lang="en-US" sz="189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吳季珊</a:t>
            </a: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649"/>
              </a:lnSpc>
            </a:pPr>
            <a:r>
              <a:rPr lang="en-US" sz="189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C110152355 </a:t>
            </a:r>
            <a:r>
              <a:rPr lang="en-US" sz="189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陳允恩</a:t>
            </a: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649"/>
              </a:lnSpc>
            </a:pPr>
            <a:r>
              <a:rPr lang="en-US" sz="189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C110147202 </a:t>
            </a:r>
            <a:r>
              <a:rPr lang="en-US" sz="189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許芷菱</a:t>
            </a: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649"/>
              </a:lnSpc>
            </a:pPr>
            <a:endParaRPr lang="en-US" sz="189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66892" y="2553243"/>
            <a:ext cx="796975" cy="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"/>
              </a:lnSpc>
              <a:spcBef>
                <a:spcPct val="0"/>
              </a:spcBef>
            </a:pPr>
            <a:r>
              <a:rPr lang="en-US" sz="2092" b="1" dirty="0" err="1">
                <a:solidFill>
                  <a:srgbClr val="000000"/>
                </a:solidFill>
                <a:ea typeface="Repo Bold"/>
              </a:rPr>
              <a:t>第四組</a:t>
            </a:r>
            <a:endParaRPr lang="en-US" sz="2092" b="1" dirty="0">
              <a:solidFill>
                <a:srgbClr val="000000"/>
              </a:solidFill>
              <a:ea typeface="Rep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57656">
            <a:off x="13036810" y="8162289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03307" y="-985123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2057861">
            <a:off x="9306430" y="5369747"/>
            <a:ext cx="1161393" cy="1161393"/>
            <a:chOff x="0" y="0"/>
            <a:chExt cx="1548524" cy="1548524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0" y="0"/>
              <a:ext cx="1548524" cy="154852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95542" y="242512"/>
              <a:ext cx="1157439" cy="1063499"/>
              <a:chOff x="0" y="0"/>
              <a:chExt cx="884596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7257"/>
                <a:ext cx="864187" cy="758287"/>
              </a:xfrm>
              <a:custGeom>
                <a:avLst/>
                <a:gdLst/>
                <a:ahLst/>
                <a:cxnLst/>
                <a:rect l="l" t="t" r="r" b="b"/>
                <a:pathLst>
                  <a:path w="864187" h="758287">
                    <a:moveTo>
                      <a:pt x="849756" y="344303"/>
                    </a:moveTo>
                    <a:lnTo>
                      <a:pt x="513035" y="7583"/>
                    </a:lnTo>
                    <a:cubicBezTo>
                      <a:pt x="507199" y="1746"/>
                      <a:pt x="498421" y="0"/>
                      <a:pt x="490794" y="3159"/>
                    </a:cubicBezTo>
                    <a:cubicBezTo>
                      <a:pt x="483168" y="6317"/>
                      <a:pt x="478196" y="13759"/>
                      <a:pt x="478196" y="22014"/>
                    </a:cubicBezTo>
                    <a:lnTo>
                      <a:pt x="478196" y="126672"/>
                    </a:lnTo>
                    <a:cubicBezTo>
                      <a:pt x="478196" y="139740"/>
                      <a:pt x="473005" y="152272"/>
                      <a:pt x="463765" y="161512"/>
                    </a:cubicBezTo>
                    <a:cubicBezTo>
                      <a:pt x="454525" y="170752"/>
                      <a:pt x="441993" y="175943"/>
                      <a:pt x="428925" y="175943"/>
                    </a:cubicBezTo>
                    <a:lnTo>
                      <a:pt x="49271" y="175943"/>
                    </a:lnTo>
                    <a:cubicBezTo>
                      <a:pt x="36203" y="175943"/>
                      <a:pt x="23671" y="181134"/>
                      <a:pt x="14431" y="190374"/>
                    </a:cubicBezTo>
                    <a:cubicBezTo>
                      <a:pt x="5191" y="199614"/>
                      <a:pt x="0" y="212146"/>
                      <a:pt x="0" y="225214"/>
                    </a:cubicBezTo>
                    <a:lnTo>
                      <a:pt x="0" y="533072"/>
                    </a:lnTo>
                    <a:cubicBezTo>
                      <a:pt x="0" y="546140"/>
                      <a:pt x="5191" y="558672"/>
                      <a:pt x="14431" y="567912"/>
                    </a:cubicBezTo>
                    <a:cubicBezTo>
                      <a:pt x="23671" y="577152"/>
                      <a:pt x="36203" y="582343"/>
                      <a:pt x="49271" y="582343"/>
                    </a:cubicBezTo>
                    <a:lnTo>
                      <a:pt x="428925" y="582343"/>
                    </a:lnTo>
                    <a:cubicBezTo>
                      <a:pt x="456137" y="582343"/>
                      <a:pt x="478196" y="604402"/>
                      <a:pt x="478196" y="631614"/>
                    </a:cubicBezTo>
                    <a:lnTo>
                      <a:pt x="478196" y="736272"/>
                    </a:lnTo>
                    <a:cubicBezTo>
                      <a:pt x="478196" y="744527"/>
                      <a:pt x="483168" y="751969"/>
                      <a:pt x="490794" y="755127"/>
                    </a:cubicBezTo>
                    <a:cubicBezTo>
                      <a:pt x="498421" y="758286"/>
                      <a:pt x="507199" y="756540"/>
                      <a:pt x="513035" y="750703"/>
                    </a:cubicBezTo>
                    <a:lnTo>
                      <a:pt x="849756" y="413983"/>
                    </a:lnTo>
                    <a:cubicBezTo>
                      <a:pt x="858996" y="404743"/>
                      <a:pt x="864187" y="392210"/>
                      <a:pt x="864187" y="379143"/>
                    </a:cubicBezTo>
                    <a:cubicBezTo>
                      <a:pt x="864187" y="366076"/>
                      <a:pt x="858996" y="353543"/>
                      <a:pt x="849756" y="3443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74625"/>
                <a:ext cx="782996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rot="-2533475">
            <a:off x="15547773" y="5749441"/>
            <a:ext cx="3055929" cy="1683539"/>
          </a:xfrm>
          <a:custGeom>
            <a:avLst/>
            <a:gdLst/>
            <a:ahLst/>
            <a:cxnLst/>
            <a:rect l="l" t="t" r="r" b="b"/>
            <a:pathLst>
              <a:path w="3055929" h="1683539">
                <a:moveTo>
                  <a:pt x="0" y="0"/>
                </a:moveTo>
                <a:lnTo>
                  <a:pt x="3055929" y="0"/>
                </a:lnTo>
                <a:lnTo>
                  <a:pt x="3055929" y="1683539"/>
                </a:lnTo>
                <a:lnTo>
                  <a:pt x="0" y="1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57575" y="1024890"/>
            <a:ext cx="7032235" cy="4471477"/>
          </a:xfrm>
          <a:custGeom>
            <a:avLst/>
            <a:gdLst/>
            <a:ahLst/>
            <a:cxnLst/>
            <a:rect l="l" t="t" r="r" b="b"/>
            <a:pathLst>
              <a:path w="7032235" h="4471477">
                <a:moveTo>
                  <a:pt x="0" y="0"/>
                </a:moveTo>
                <a:lnTo>
                  <a:pt x="7032235" y="0"/>
                </a:lnTo>
                <a:lnTo>
                  <a:pt x="7032235" y="4471477"/>
                </a:lnTo>
                <a:lnTo>
                  <a:pt x="0" y="4471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2644" y="178234"/>
            <a:ext cx="10993918" cy="1700931"/>
            <a:chOff x="0" y="0"/>
            <a:chExt cx="3953918" cy="611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53918" cy="611733"/>
            </a:xfrm>
            <a:custGeom>
              <a:avLst/>
              <a:gdLst/>
              <a:ahLst/>
              <a:cxnLst/>
              <a:rect l="l" t="t" r="r" b="b"/>
              <a:pathLst>
                <a:path w="3953918" h="611733">
                  <a:moveTo>
                    <a:pt x="23943" y="0"/>
                  </a:moveTo>
                  <a:lnTo>
                    <a:pt x="3929975" y="0"/>
                  </a:lnTo>
                  <a:cubicBezTo>
                    <a:pt x="3943198" y="0"/>
                    <a:pt x="3953918" y="10720"/>
                    <a:pt x="3953918" y="23943"/>
                  </a:cubicBezTo>
                  <a:lnTo>
                    <a:pt x="3953918" y="587790"/>
                  </a:lnTo>
                  <a:cubicBezTo>
                    <a:pt x="3953918" y="594140"/>
                    <a:pt x="3951395" y="600230"/>
                    <a:pt x="3946905" y="604720"/>
                  </a:cubicBezTo>
                  <a:cubicBezTo>
                    <a:pt x="3942415" y="609210"/>
                    <a:pt x="3936325" y="611733"/>
                    <a:pt x="3929975" y="611733"/>
                  </a:cubicBezTo>
                  <a:lnTo>
                    <a:pt x="23943" y="611733"/>
                  </a:lnTo>
                  <a:cubicBezTo>
                    <a:pt x="17593" y="611733"/>
                    <a:pt x="11503" y="609210"/>
                    <a:pt x="7013" y="604720"/>
                  </a:cubicBezTo>
                  <a:cubicBezTo>
                    <a:pt x="2523" y="600230"/>
                    <a:pt x="0" y="594140"/>
                    <a:pt x="0" y="587790"/>
                  </a:cubicBezTo>
                  <a:lnTo>
                    <a:pt x="0" y="23943"/>
                  </a:lnTo>
                  <a:cubicBezTo>
                    <a:pt x="0" y="17593"/>
                    <a:pt x="2523" y="11503"/>
                    <a:pt x="7013" y="7013"/>
                  </a:cubicBezTo>
                  <a:cubicBezTo>
                    <a:pt x="11503" y="2523"/>
                    <a:pt x="17593" y="0"/>
                    <a:pt x="239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3953918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913917"/>
            <a:ext cx="6802916" cy="665045"/>
            <a:chOff x="0" y="0"/>
            <a:chExt cx="9070555" cy="88672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070555" cy="886727"/>
              <a:chOff x="0" y="0"/>
              <a:chExt cx="2446641" cy="23918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46641" cy="239181"/>
              </a:xfrm>
              <a:custGeom>
                <a:avLst/>
                <a:gdLst/>
                <a:ahLst/>
                <a:cxnLst/>
                <a:rect l="l" t="t" r="r" b="b"/>
                <a:pathLst>
                  <a:path w="2446641" h="239181">
                    <a:moveTo>
                      <a:pt x="38693" y="0"/>
                    </a:moveTo>
                    <a:lnTo>
                      <a:pt x="2407948" y="0"/>
                    </a:lnTo>
                    <a:cubicBezTo>
                      <a:pt x="2429318" y="0"/>
                      <a:pt x="2446641" y="17323"/>
                      <a:pt x="2446641" y="38693"/>
                    </a:cubicBezTo>
                    <a:lnTo>
                      <a:pt x="2446641" y="200488"/>
                    </a:lnTo>
                    <a:cubicBezTo>
                      <a:pt x="2446641" y="221857"/>
                      <a:pt x="2429318" y="239181"/>
                      <a:pt x="2407948" y="239181"/>
                    </a:cubicBezTo>
                    <a:lnTo>
                      <a:pt x="38693" y="239181"/>
                    </a:lnTo>
                    <a:cubicBezTo>
                      <a:pt x="17323" y="239181"/>
                      <a:pt x="0" y="221857"/>
                      <a:pt x="0" y="200488"/>
                    </a:cubicBezTo>
                    <a:lnTo>
                      <a:pt x="0" y="38693"/>
                    </a:lnTo>
                    <a:cubicBezTo>
                      <a:pt x="0" y="17323"/>
                      <a:pt x="17323" y="0"/>
                      <a:pt x="3869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2446641" cy="24870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6845" y="102889"/>
              <a:ext cx="8390842" cy="562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1、點擊main.py搜尋介面(</a:t>
              </a:r>
              <a:r>
                <a:rPr lang="en-US" sz="2575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輸入關鍵字</a:t>
              </a:r>
              <a:r>
                <a:rPr lang="en-US" sz="2575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72821" y="4249561"/>
            <a:ext cx="6802916" cy="1103341"/>
            <a:chOff x="0" y="0"/>
            <a:chExt cx="9070555" cy="147112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070555" cy="1471121"/>
              <a:chOff x="0" y="0"/>
              <a:chExt cx="2446641" cy="3968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46641" cy="396812"/>
              </a:xfrm>
              <a:custGeom>
                <a:avLst/>
                <a:gdLst/>
                <a:ahLst/>
                <a:cxnLst/>
                <a:rect l="l" t="t" r="r" b="b"/>
                <a:pathLst>
                  <a:path w="2446641" h="396812">
                    <a:moveTo>
                      <a:pt x="38693" y="0"/>
                    </a:moveTo>
                    <a:lnTo>
                      <a:pt x="2407948" y="0"/>
                    </a:lnTo>
                    <a:cubicBezTo>
                      <a:pt x="2429318" y="0"/>
                      <a:pt x="2446641" y="17323"/>
                      <a:pt x="2446641" y="38693"/>
                    </a:cubicBezTo>
                    <a:lnTo>
                      <a:pt x="2446641" y="358119"/>
                    </a:lnTo>
                    <a:cubicBezTo>
                      <a:pt x="2446641" y="379489"/>
                      <a:pt x="2429318" y="396812"/>
                      <a:pt x="2407948" y="396812"/>
                    </a:cubicBezTo>
                    <a:lnTo>
                      <a:pt x="38693" y="396812"/>
                    </a:lnTo>
                    <a:cubicBezTo>
                      <a:pt x="17323" y="396812"/>
                      <a:pt x="0" y="379489"/>
                      <a:pt x="0" y="358119"/>
                    </a:cubicBezTo>
                    <a:lnTo>
                      <a:pt x="0" y="38693"/>
                    </a:lnTo>
                    <a:cubicBezTo>
                      <a:pt x="0" y="17323"/>
                      <a:pt x="17323" y="0"/>
                      <a:pt x="3869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2446641" cy="40633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66846" y="102889"/>
              <a:ext cx="8637344" cy="119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2、先顯示產生的文字雲，關掉後顯示關鍵字搜尋結果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2187" y="8990537"/>
            <a:ext cx="9234940" cy="1101904"/>
            <a:chOff x="0" y="0"/>
            <a:chExt cx="12313253" cy="146920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2313253" cy="1469206"/>
              <a:chOff x="0" y="0"/>
              <a:chExt cx="3321308" cy="39629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321309" cy="396295"/>
              </a:xfrm>
              <a:custGeom>
                <a:avLst/>
                <a:gdLst/>
                <a:ahLst/>
                <a:cxnLst/>
                <a:rect l="l" t="t" r="r" b="b"/>
                <a:pathLst>
                  <a:path w="3321309" h="396295">
                    <a:moveTo>
                      <a:pt x="28503" y="0"/>
                    </a:moveTo>
                    <a:lnTo>
                      <a:pt x="3292805" y="0"/>
                    </a:lnTo>
                    <a:cubicBezTo>
                      <a:pt x="3308547" y="0"/>
                      <a:pt x="3321309" y="12761"/>
                      <a:pt x="3321309" y="28503"/>
                    </a:cubicBezTo>
                    <a:lnTo>
                      <a:pt x="3321309" y="367792"/>
                    </a:lnTo>
                    <a:cubicBezTo>
                      <a:pt x="3321309" y="383534"/>
                      <a:pt x="3308547" y="396295"/>
                      <a:pt x="3292805" y="396295"/>
                    </a:cubicBezTo>
                    <a:lnTo>
                      <a:pt x="28503" y="396295"/>
                    </a:lnTo>
                    <a:cubicBezTo>
                      <a:pt x="12761" y="396295"/>
                      <a:pt x="0" y="383534"/>
                      <a:pt x="0" y="367792"/>
                    </a:cubicBezTo>
                    <a:lnTo>
                      <a:pt x="0" y="28503"/>
                    </a:lnTo>
                    <a:cubicBezTo>
                      <a:pt x="0" y="12761"/>
                      <a:pt x="12761" y="0"/>
                      <a:pt x="2850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9525"/>
                <a:ext cx="3321308" cy="40582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28194" y="128289"/>
              <a:ext cx="11845710" cy="119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3、結果已分析好並存到資料庫。Treeview裡顯示從資料庫抓取的資料、情感分析等等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487720" y="2701828"/>
            <a:ext cx="8656280" cy="1916117"/>
          </a:xfrm>
          <a:custGeom>
            <a:avLst/>
            <a:gdLst/>
            <a:ahLst/>
            <a:cxnLst/>
            <a:rect l="l" t="t" r="r" b="b"/>
            <a:pathLst>
              <a:path w="8656280" h="1916117">
                <a:moveTo>
                  <a:pt x="0" y="0"/>
                </a:moveTo>
                <a:lnTo>
                  <a:pt x="8656280" y="0"/>
                </a:lnTo>
                <a:lnTo>
                  <a:pt x="8656280" y="1916117"/>
                </a:lnTo>
                <a:lnTo>
                  <a:pt x="0" y="191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-5453570">
            <a:off x="8563304" y="3079190"/>
            <a:ext cx="1161393" cy="1161393"/>
            <a:chOff x="0" y="0"/>
            <a:chExt cx="1548524" cy="1548524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0" y="0"/>
              <a:ext cx="1548524" cy="1548524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195542" y="242512"/>
              <a:ext cx="1157439" cy="1063499"/>
              <a:chOff x="0" y="0"/>
              <a:chExt cx="884596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27257"/>
                <a:ext cx="864187" cy="758287"/>
              </a:xfrm>
              <a:custGeom>
                <a:avLst/>
                <a:gdLst/>
                <a:ahLst/>
                <a:cxnLst/>
                <a:rect l="l" t="t" r="r" b="b"/>
                <a:pathLst>
                  <a:path w="864187" h="758287">
                    <a:moveTo>
                      <a:pt x="849756" y="344303"/>
                    </a:moveTo>
                    <a:lnTo>
                      <a:pt x="513035" y="7583"/>
                    </a:lnTo>
                    <a:cubicBezTo>
                      <a:pt x="507199" y="1746"/>
                      <a:pt x="498421" y="0"/>
                      <a:pt x="490794" y="3159"/>
                    </a:cubicBezTo>
                    <a:cubicBezTo>
                      <a:pt x="483168" y="6317"/>
                      <a:pt x="478196" y="13759"/>
                      <a:pt x="478196" y="22014"/>
                    </a:cubicBezTo>
                    <a:lnTo>
                      <a:pt x="478196" y="126672"/>
                    </a:lnTo>
                    <a:cubicBezTo>
                      <a:pt x="478196" y="139740"/>
                      <a:pt x="473005" y="152272"/>
                      <a:pt x="463765" y="161512"/>
                    </a:cubicBezTo>
                    <a:cubicBezTo>
                      <a:pt x="454525" y="170752"/>
                      <a:pt x="441993" y="175943"/>
                      <a:pt x="428925" y="175943"/>
                    </a:cubicBezTo>
                    <a:lnTo>
                      <a:pt x="49271" y="175943"/>
                    </a:lnTo>
                    <a:cubicBezTo>
                      <a:pt x="36203" y="175943"/>
                      <a:pt x="23671" y="181134"/>
                      <a:pt x="14431" y="190374"/>
                    </a:cubicBezTo>
                    <a:cubicBezTo>
                      <a:pt x="5191" y="199614"/>
                      <a:pt x="0" y="212146"/>
                      <a:pt x="0" y="225214"/>
                    </a:cubicBezTo>
                    <a:lnTo>
                      <a:pt x="0" y="533072"/>
                    </a:lnTo>
                    <a:cubicBezTo>
                      <a:pt x="0" y="546140"/>
                      <a:pt x="5191" y="558672"/>
                      <a:pt x="14431" y="567912"/>
                    </a:cubicBezTo>
                    <a:cubicBezTo>
                      <a:pt x="23671" y="577152"/>
                      <a:pt x="36203" y="582343"/>
                      <a:pt x="49271" y="582343"/>
                    </a:cubicBezTo>
                    <a:lnTo>
                      <a:pt x="428925" y="582343"/>
                    </a:lnTo>
                    <a:cubicBezTo>
                      <a:pt x="456137" y="582343"/>
                      <a:pt x="478196" y="604402"/>
                      <a:pt x="478196" y="631614"/>
                    </a:cubicBezTo>
                    <a:lnTo>
                      <a:pt x="478196" y="736272"/>
                    </a:lnTo>
                    <a:cubicBezTo>
                      <a:pt x="478196" y="744527"/>
                      <a:pt x="483168" y="751969"/>
                      <a:pt x="490794" y="755127"/>
                    </a:cubicBezTo>
                    <a:cubicBezTo>
                      <a:pt x="498421" y="758286"/>
                      <a:pt x="507199" y="756540"/>
                      <a:pt x="513035" y="750703"/>
                    </a:cubicBezTo>
                    <a:lnTo>
                      <a:pt x="849756" y="413983"/>
                    </a:lnTo>
                    <a:cubicBezTo>
                      <a:pt x="858996" y="404743"/>
                      <a:pt x="864187" y="392210"/>
                      <a:pt x="864187" y="379143"/>
                    </a:cubicBezTo>
                    <a:cubicBezTo>
                      <a:pt x="864187" y="366076"/>
                      <a:pt x="858996" y="353543"/>
                      <a:pt x="849756" y="3443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174625"/>
                <a:ext cx="782996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0" y="6722803"/>
            <a:ext cx="18097623" cy="2267734"/>
          </a:xfrm>
          <a:custGeom>
            <a:avLst/>
            <a:gdLst/>
            <a:ahLst/>
            <a:cxnLst/>
            <a:rect l="l" t="t" r="r" b="b"/>
            <a:pathLst>
              <a:path w="18097623" h="2267734">
                <a:moveTo>
                  <a:pt x="0" y="0"/>
                </a:moveTo>
                <a:lnTo>
                  <a:pt x="18097623" y="0"/>
                </a:lnTo>
                <a:lnTo>
                  <a:pt x="18097623" y="2267734"/>
                </a:lnTo>
                <a:lnTo>
                  <a:pt x="0" y="2267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4165957" y="4423930"/>
            <a:ext cx="4978043" cy="2333458"/>
            <a:chOff x="0" y="0"/>
            <a:chExt cx="6637390" cy="311127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637390" cy="3111277"/>
            </a:xfrm>
            <a:custGeom>
              <a:avLst/>
              <a:gdLst/>
              <a:ahLst/>
              <a:cxnLst/>
              <a:rect l="l" t="t" r="r" b="b"/>
              <a:pathLst>
                <a:path w="6637390" h="3111277">
                  <a:moveTo>
                    <a:pt x="0" y="0"/>
                  </a:moveTo>
                  <a:lnTo>
                    <a:pt x="6637390" y="0"/>
                  </a:lnTo>
                  <a:lnTo>
                    <a:pt x="6637390" y="3111277"/>
                  </a:lnTo>
                  <a:lnTo>
                    <a:pt x="0" y="311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373167" y="695675"/>
              <a:ext cx="5861689" cy="1808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</a:pPr>
              <a:r>
                <a:rPr lang="en-US" sz="2575">
                  <a:solidFill>
                    <a:srgbClr val="000000"/>
                  </a:solidFill>
                  <a:ea typeface="Repo Bold"/>
                </a:rPr>
                <a:t>結果可以留至下次搜尋</a:t>
              </a:r>
            </a:p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>
                  <a:solidFill>
                    <a:srgbClr val="000000"/>
                  </a:solidFill>
                  <a:ea typeface="Repo Bold"/>
                </a:rPr>
                <a:t>如用家已完成閱讀可刪除資料庫內特定或全部資料</a:t>
              </a:r>
            </a:p>
          </p:txBody>
        </p:sp>
      </p:grpSp>
      <p:sp>
        <p:nvSpPr>
          <p:cNvPr id="44" name="Freeform 44"/>
          <p:cNvSpPr/>
          <p:nvPr/>
        </p:nvSpPr>
        <p:spPr>
          <a:xfrm rot="-5029744">
            <a:off x="3569377" y="4229600"/>
            <a:ext cx="1193160" cy="1143264"/>
          </a:xfrm>
          <a:custGeom>
            <a:avLst/>
            <a:gdLst/>
            <a:ahLst/>
            <a:cxnLst/>
            <a:rect l="l" t="t" r="r" b="b"/>
            <a:pathLst>
              <a:path w="1193160" h="1143264">
                <a:moveTo>
                  <a:pt x="0" y="0"/>
                </a:moveTo>
                <a:lnTo>
                  <a:pt x="1193160" y="0"/>
                </a:lnTo>
                <a:lnTo>
                  <a:pt x="1193160" y="1143264"/>
                </a:lnTo>
                <a:lnTo>
                  <a:pt x="0" y="11432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240345" y="367258"/>
            <a:ext cx="10778515" cy="12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latin typeface="Repo Bold Bold"/>
                <a:ea typeface="Repo Bold Bold"/>
              </a:rPr>
              <a:t>實際操作畫面</a:t>
            </a:r>
            <a:r>
              <a:rPr lang="en-US" sz="7863" b="1" dirty="0">
                <a:solidFill>
                  <a:srgbClr val="000000"/>
                </a:solidFill>
                <a:latin typeface="Repo Bold Bold"/>
                <a:ea typeface="Repo Bold Bold"/>
              </a:rPr>
              <a:t> - </a:t>
            </a:r>
            <a:r>
              <a:rPr lang="en-US" sz="7863" b="1" dirty="0" err="1">
                <a:solidFill>
                  <a:srgbClr val="000000"/>
                </a:solidFill>
                <a:latin typeface="Repo Bold Bold"/>
                <a:ea typeface="Repo Bold Bold"/>
              </a:rPr>
              <a:t>tkinter</a:t>
            </a:r>
            <a:endParaRPr lang="en-US" sz="7863" b="1" dirty="0">
              <a:solidFill>
                <a:srgbClr val="000000"/>
              </a:solidFill>
              <a:latin typeface="Repo Bold Bold"/>
              <a:ea typeface="Repo Bol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7059" y="1508898"/>
            <a:ext cx="13605074" cy="8401133"/>
          </a:xfrm>
          <a:custGeom>
            <a:avLst/>
            <a:gdLst/>
            <a:ahLst/>
            <a:cxnLst/>
            <a:rect l="l" t="t" r="r" b="b"/>
            <a:pathLst>
              <a:path w="13605074" h="8401133">
                <a:moveTo>
                  <a:pt x="0" y="0"/>
                </a:moveTo>
                <a:lnTo>
                  <a:pt x="13605075" y="0"/>
                </a:lnTo>
                <a:lnTo>
                  <a:pt x="13605075" y="8401133"/>
                </a:lnTo>
                <a:lnTo>
                  <a:pt x="0" y="840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03907" y="7383026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7" y="0"/>
                </a:lnTo>
                <a:lnTo>
                  <a:pt x="1529987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5750" y="1278421"/>
            <a:ext cx="5456124" cy="1700931"/>
            <a:chOff x="0" y="0"/>
            <a:chExt cx="7274833" cy="226790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274833" cy="2267908"/>
              <a:chOff x="0" y="0"/>
              <a:chExt cx="1962273" cy="6117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62273" cy="611733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611733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563489"/>
                    </a:lnTo>
                    <a:cubicBezTo>
                      <a:pt x="1962273" y="590133"/>
                      <a:pt x="1940673" y="611733"/>
                      <a:pt x="1914029" y="611733"/>
                    </a:cubicBezTo>
                    <a:lnTo>
                      <a:pt x="48244" y="611733"/>
                    </a:lnTo>
                    <a:cubicBezTo>
                      <a:pt x="35449" y="611733"/>
                      <a:pt x="23178" y="606650"/>
                      <a:pt x="14130" y="597603"/>
                    </a:cubicBezTo>
                    <a:cubicBezTo>
                      <a:pt x="5083" y="588555"/>
                      <a:pt x="0" y="576284"/>
                      <a:pt x="0" y="563489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1962273" cy="62125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76569" y="283179"/>
              <a:ext cx="5721694" cy="1550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31"/>
                </a:lnSpc>
                <a:spcBef>
                  <a:spcPct val="0"/>
                </a:spcBef>
              </a:pPr>
              <a:r>
                <a:rPr lang="en-US" sz="6879" b="1" dirty="0" err="1">
                  <a:solidFill>
                    <a:srgbClr val="000000"/>
                  </a:solidFill>
                  <a:ea typeface="Repo Bold Bold"/>
                </a:rPr>
                <a:t>總結</a:t>
              </a:r>
              <a:endParaRPr lang="en-US" sz="6879" b="1" dirty="0">
                <a:solidFill>
                  <a:srgbClr val="000000"/>
                </a:solidFill>
                <a:ea typeface="Repo Bold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67821" y="3248404"/>
            <a:ext cx="11563550" cy="542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 b="1" dirty="0">
                <a:solidFill>
                  <a:srgbClr val="000000"/>
                </a:solidFill>
                <a:ea typeface="Repo Bold"/>
              </a:rPr>
              <a:t>關於情緒分析，目前的結果能夠正確抓取新聞，存到資料庫，並於介面中顯示抓取到的新聞、連結，情緒分析結果，還有做成文字雲顯示在畫面上。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  <a:endParaRPr lang="en-US" sz="2783" b="1" dirty="0">
              <a:solidFill>
                <a:srgbClr val="000000"/>
              </a:solidFill>
              <a:ea typeface="Repo Bold"/>
            </a:endParaRPr>
          </a:p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 b="1" dirty="0">
                <a:solidFill>
                  <a:srgbClr val="000000"/>
                </a:solidFill>
                <a:ea typeface="Repo Bold"/>
              </a:rPr>
              <a:t>這是一次很有趣的專題，能夠從關鍵字抓取新聞來分析所屬情緒，而且能夠大量的抓取且用模型客觀的分析結果，這不只讓我們思考了客觀閱讀的重要性，也讓我們學習到很多模型使用，對未來也更有幫助。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  <a:endParaRPr lang="en-US" sz="2783" b="1" dirty="0">
              <a:solidFill>
                <a:srgbClr val="000000"/>
              </a:solidFill>
              <a:ea typeface="Repo Bold"/>
            </a:endParaRPr>
          </a:p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 b="1" dirty="0">
                <a:solidFill>
                  <a:srgbClr val="000000"/>
                </a:solidFill>
                <a:ea typeface="Repo Bold"/>
              </a:rPr>
              <a:t>雖然目前還不夠成熟，未來如果有機會再嘗試，可以自己訓練模型或者結合其他模型去開發更多的功能，用抓到的資料去專門分析，預測更準確的結果來呈現。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15357" y="1263707"/>
            <a:ext cx="5060685" cy="1910409"/>
          </a:xfrm>
          <a:custGeom>
            <a:avLst/>
            <a:gdLst/>
            <a:ahLst/>
            <a:cxnLst/>
            <a:rect l="l" t="t" r="r" b="b"/>
            <a:pathLst>
              <a:path w="5060685" h="1910409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11087" y="4867306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373311" y="8797347"/>
            <a:ext cx="2371462" cy="921906"/>
            <a:chOff x="0" y="0"/>
            <a:chExt cx="3161950" cy="1229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1950" cy="1229208"/>
            </a:xfrm>
            <a:custGeom>
              <a:avLst/>
              <a:gdLst/>
              <a:ahLst/>
              <a:cxnLst/>
              <a:rect l="l" t="t" r="r" b="b"/>
              <a:pathLst>
                <a:path w="3161950" h="1229208">
                  <a:moveTo>
                    <a:pt x="0" y="0"/>
                  </a:moveTo>
                  <a:lnTo>
                    <a:pt x="3161950" y="0"/>
                  </a:lnTo>
                  <a:lnTo>
                    <a:pt x="3161950" y="1229208"/>
                  </a:lnTo>
                  <a:lnTo>
                    <a:pt x="0" y="122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926925" y="286733"/>
              <a:ext cx="1308100" cy="589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 err="1">
                  <a:solidFill>
                    <a:srgbClr val="000000"/>
                  </a:solidFill>
                  <a:ea typeface="Repo Bold"/>
                </a:rPr>
                <a:t>陳允恩</a:t>
              </a:r>
              <a:endParaRPr lang="en-US" sz="2575" b="1" dirty="0">
                <a:solidFill>
                  <a:srgbClr val="000000"/>
                </a:solidFill>
                <a:ea typeface="Rep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59968" y="8797347"/>
            <a:ext cx="2371462" cy="921906"/>
            <a:chOff x="0" y="0"/>
            <a:chExt cx="3161950" cy="12292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1950" cy="1229208"/>
            </a:xfrm>
            <a:custGeom>
              <a:avLst/>
              <a:gdLst/>
              <a:ahLst/>
              <a:cxnLst/>
              <a:rect l="l" t="t" r="r" b="b"/>
              <a:pathLst>
                <a:path w="3161950" h="1229208">
                  <a:moveTo>
                    <a:pt x="0" y="0"/>
                  </a:moveTo>
                  <a:lnTo>
                    <a:pt x="3161950" y="0"/>
                  </a:lnTo>
                  <a:lnTo>
                    <a:pt x="3161950" y="1229208"/>
                  </a:lnTo>
                  <a:lnTo>
                    <a:pt x="0" y="122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26925" y="286733"/>
              <a:ext cx="1308100" cy="589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ea typeface="Repo Bold"/>
                </a:rPr>
                <a:t>吳季珊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57566" y="8797347"/>
            <a:ext cx="2371462" cy="921906"/>
            <a:chOff x="0" y="0"/>
            <a:chExt cx="3161950" cy="12292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161950" cy="1229208"/>
            </a:xfrm>
            <a:custGeom>
              <a:avLst/>
              <a:gdLst/>
              <a:ahLst/>
              <a:cxnLst/>
              <a:rect l="l" t="t" r="r" b="b"/>
              <a:pathLst>
                <a:path w="3161950" h="1229208">
                  <a:moveTo>
                    <a:pt x="0" y="0"/>
                  </a:moveTo>
                  <a:lnTo>
                    <a:pt x="3161950" y="0"/>
                  </a:lnTo>
                  <a:lnTo>
                    <a:pt x="3161950" y="1229208"/>
                  </a:lnTo>
                  <a:lnTo>
                    <a:pt x="0" y="122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926925" y="286733"/>
              <a:ext cx="1308100" cy="589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ea typeface="Repo Bold"/>
                </a:rPr>
                <a:t>許芷菱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2393126" y="5276047"/>
            <a:ext cx="1932361" cy="1912021"/>
          </a:xfrm>
          <a:custGeom>
            <a:avLst/>
            <a:gdLst/>
            <a:ahLst/>
            <a:cxnLst/>
            <a:rect l="l" t="t" r="r" b="b"/>
            <a:pathLst>
              <a:path w="1932361" h="1912021">
                <a:moveTo>
                  <a:pt x="0" y="0"/>
                </a:moveTo>
                <a:lnTo>
                  <a:pt x="1932362" y="0"/>
                </a:lnTo>
                <a:lnTo>
                  <a:pt x="1932362" y="1912020"/>
                </a:lnTo>
                <a:lnTo>
                  <a:pt x="0" y="191202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81815" y="5276047"/>
            <a:ext cx="1924370" cy="1903970"/>
          </a:xfrm>
          <a:custGeom>
            <a:avLst/>
            <a:gdLst/>
            <a:ahLst/>
            <a:cxnLst/>
            <a:rect l="l" t="t" r="r" b="b"/>
            <a:pathLst>
              <a:path w="1924370" h="1903970">
                <a:moveTo>
                  <a:pt x="0" y="0"/>
                </a:moveTo>
                <a:lnTo>
                  <a:pt x="1924370" y="0"/>
                </a:lnTo>
                <a:lnTo>
                  <a:pt x="1924370" y="1903970"/>
                </a:lnTo>
                <a:lnTo>
                  <a:pt x="0" y="19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771541" y="5276047"/>
            <a:ext cx="1803296" cy="1796991"/>
          </a:xfrm>
          <a:custGeom>
            <a:avLst/>
            <a:gdLst/>
            <a:ahLst/>
            <a:cxnLst/>
            <a:rect l="l" t="t" r="r" b="b"/>
            <a:pathLst>
              <a:path w="1803296" h="1796991">
                <a:moveTo>
                  <a:pt x="0" y="0"/>
                </a:moveTo>
                <a:lnTo>
                  <a:pt x="1803297" y="0"/>
                </a:lnTo>
                <a:lnTo>
                  <a:pt x="1803297" y="1796991"/>
                </a:lnTo>
                <a:lnTo>
                  <a:pt x="0" y="179699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932102" y="1754578"/>
            <a:ext cx="4427193" cy="82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 b="1" dirty="0" err="1">
                <a:solidFill>
                  <a:srgbClr val="000000"/>
                </a:solidFill>
                <a:ea typeface="Repo Bold Bold"/>
              </a:rPr>
              <a:t>工作分配</a:t>
            </a:r>
            <a:endParaRPr lang="en-US" sz="4772" b="1" dirty="0">
              <a:solidFill>
                <a:srgbClr val="000000"/>
              </a:solidFill>
              <a:ea typeface="Repo Bol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9397" y="7391366"/>
            <a:ext cx="4383132" cy="91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dirty="0" err="1">
                <a:solidFill>
                  <a:srgbClr val="000000"/>
                </a:solidFill>
                <a:latin typeface="Repo Bold"/>
                <a:ea typeface="Repo Bold"/>
              </a:rPr>
              <a:t>新聞API、爬蟲、tkinter介面、ppt</a:t>
            </a:r>
            <a:endParaRPr lang="en-US" sz="2575" dirty="0">
              <a:solidFill>
                <a:srgbClr val="000000"/>
              </a:solidFill>
              <a:latin typeface="Repo Bold"/>
              <a:ea typeface="Rep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079220" y="7619966"/>
            <a:ext cx="4132957" cy="45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dirty="0" err="1">
                <a:solidFill>
                  <a:srgbClr val="000000"/>
                </a:solidFill>
                <a:latin typeface="Repo Bold"/>
                <a:ea typeface="Repo Bold"/>
              </a:rPr>
              <a:t>情緒分析模型、文字雲、ppt</a:t>
            </a:r>
            <a:endParaRPr lang="en-US" sz="2575" dirty="0">
              <a:solidFill>
                <a:srgbClr val="000000"/>
              </a:solidFill>
              <a:latin typeface="Repo Bold"/>
              <a:ea typeface="Repo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752594" y="7619966"/>
            <a:ext cx="3952726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zh-TW" altLang="en-US" sz="2575" dirty="0">
                <a:solidFill>
                  <a:srgbClr val="000000"/>
                </a:solidFill>
                <a:latin typeface="Repo Bold"/>
                <a:ea typeface="Repo Bold"/>
              </a:rPr>
              <a:t>資料庫、</a:t>
            </a:r>
            <a:r>
              <a:rPr lang="en-US" sz="2575" dirty="0" err="1">
                <a:solidFill>
                  <a:srgbClr val="000000"/>
                </a:solidFill>
                <a:latin typeface="Repo Bold"/>
                <a:ea typeface="Repo Bold"/>
              </a:rPr>
              <a:t>網頁前後端功能整合</a:t>
            </a:r>
            <a:r>
              <a:rPr lang="en-US" sz="2575" err="1">
                <a:solidFill>
                  <a:srgbClr val="000000"/>
                </a:solidFill>
                <a:latin typeface="Repo Bold"/>
                <a:ea typeface="Repo Bold"/>
              </a:rPr>
              <a:t>、</a:t>
            </a:r>
            <a:r>
              <a:rPr lang="en-US" sz="2575">
                <a:solidFill>
                  <a:srgbClr val="000000"/>
                </a:solidFill>
                <a:latin typeface="Repo Bold"/>
                <a:ea typeface="Repo Bold"/>
              </a:rPr>
              <a:t>ppt</a:t>
            </a:r>
            <a:endParaRPr lang="en-US" sz="2575" dirty="0">
              <a:solidFill>
                <a:srgbClr val="000000"/>
              </a:solidFill>
              <a:latin typeface="Repo Bold"/>
              <a:ea typeface="Rep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60180" y="337776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4898" y="6304487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50324" cy="5300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91336" y="6564849"/>
            <a:ext cx="5308725" cy="50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7"/>
              </a:lnSpc>
              <a:spcBef>
                <a:spcPct val="0"/>
              </a:spcBef>
            </a:pPr>
            <a:r>
              <a:rPr lang="en-US" sz="2919">
                <a:solidFill>
                  <a:srgbClr val="000000"/>
                </a:solidFill>
                <a:latin typeface="Repo Bold"/>
              </a:rPr>
              <a:t>Search “Meow Meow is great”</a:t>
            </a:r>
          </a:p>
        </p:txBody>
      </p:sp>
      <p:sp>
        <p:nvSpPr>
          <p:cNvPr id="9" name="Freeform 9"/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5105" y="1416761"/>
            <a:ext cx="13379741" cy="8261990"/>
          </a:xfrm>
          <a:custGeom>
            <a:avLst/>
            <a:gdLst/>
            <a:ahLst/>
            <a:cxnLst/>
            <a:rect l="l" t="t" r="r" b="b"/>
            <a:pathLst>
              <a:path w="13379741" h="8261990">
                <a:moveTo>
                  <a:pt x="0" y="0"/>
                </a:moveTo>
                <a:lnTo>
                  <a:pt x="13379741" y="0"/>
                </a:lnTo>
                <a:lnTo>
                  <a:pt x="13379741" y="8261990"/>
                </a:lnTo>
                <a:lnTo>
                  <a:pt x="0" y="826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15750" y="1028700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73968" y="7306448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517747" y="4721012"/>
            <a:ext cx="2682223" cy="1296137"/>
            <a:chOff x="0" y="0"/>
            <a:chExt cx="3576297" cy="1728183"/>
          </a:xfrm>
        </p:grpSpPr>
        <p:sp>
          <p:nvSpPr>
            <p:cNvPr id="11" name="Freeform 11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1153154"/>
              <a:ext cx="3576297" cy="57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簡介與研究動機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8666" y="39946"/>
              <a:ext cx="778965" cy="7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62791" y="4721012"/>
            <a:ext cx="2682223" cy="1296137"/>
            <a:chOff x="0" y="0"/>
            <a:chExt cx="3576297" cy="1728183"/>
          </a:xfrm>
        </p:grpSpPr>
        <p:sp>
          <p:nvSpPr>
            <p:cNvPr id="15" name="Freeform 15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1153154"/>
              <a:ext cx="3576297" cy="57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專案目標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8666" y="39946"/>
              <a:ext cx="778965" cy="7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06989" y="4721012"/>
            <a:ext cx="2682223" cy="1283126"/>
            <a:chOff x="0" y="0"/>
            <a:chExt cx="3576297" cy="1710835"/>
          </a:xfrm>
        </p:grpSpPr>
        <p:sp>
          <p:nvSpPr>
            <p:cNvPr id="19" name="Freeform 19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1153153"/>
              <a:ext cx="3576297" cy="55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功能概述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98666" y="39946"/>
              <a:ext cx="778965" cy="7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08287" y="4721012"/>
            <a:ext cx="2682223" cy="1296137"/>
            <a:chOff x="0" y="0"/>
            <a:chExt cx="3576297" cy="1728183"/>
          </a:xfrm>
        </p:grpSpPr>
        <p:sp>
          <p:nvSpPr>
            <p:cNvPr id="23" name="Freeform 23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1153154"/>
              <a:ext cx="3576297" cy="57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工具介紹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98666" y="39946"/>
              <a:ext cx="778965" cy="7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11153" y="7306727"/>
            <a:ext cx="3156589" cy="1276427"/>
            <a:chOff x="0" y="0"/>
            <a:chExt cx="4208786" cy="170190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144222"/>
              <a:ext cx="4208786" cy="55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系統實施與使用模組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519775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714910" y="39946"/>
              <a:ext cx="778965" cy="7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67176" y="7286825"/>
            <a:ext cx="2682223" cy="1296137"/>
            <a:chOff x="0" y="0"/>
            <a:chExt cx="3576297" cy="172818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1153154"/>
              <a:ext cx="3576297" cy="57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總結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398666" y="39946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07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330126" y="3373187"/>
            <a:ext cx="1036173" cy="1127189"/>
          </a:xfrm>
          <a:custGeom>
            <a:avLst/>
            <a:gdLst/>
            <a:ahLst/>
            <a:cxnLst/>
            <a:rect l="l" t="t" r="r" b="b"/>
            <a:pathLst>
              <a:path w="1036173" h="1127189">
                <a:moveTo>
                  <a:pt x="0" y="0"/>
                </a:moveTo>
                <a:lnTo>
                  <a:pt x="1036173" y="0"/>
                </a:lnTo>
                <a:lnTo>
                  <a:pt x="1036173" y="1127188"/>
                </a:lnTo>
                <a:lnTo>
                  <a:pt x="0" y="1127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733850" y="3373187"/>
            <a:ext cx="1228502" cy="1213701"/>
          </a:xfrm>
          <a:custGeom>
            <a:avLst/>
            <a:gdLst/>
            <a:ahLst/>
            <a:cxnLst/>
            <a:rect l="l" t="t" r="r" b="b"/>
            <a:pathLst>
              <a:path w="1228502" h="1213701">
                <a:moveTo>
                  <a:pt x="0" y="0"/>
                </a:moveTo>
                <a:lnTo>
                  <a:pt x="1228502" y="0"/>
                </a:lnTo>
                <a:lnTo>
                  <a:pt x="1228502" y="1213701"/>
                </a:lnTo>
                <a:lnTo>
                  <a:pt x="0" y="1213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578843" y="3245776"/>
            <a:ext cx="1341112" cy="1341112"/>
          </a:xfrm>
          <a:custGeom>
            <a:avLst/>
            <a:gdLst/>
            <a:ahLst/>
            <a:cxnLst/>
            <a:rect l="l" t="t" r="r" b="b"/>
            <a:pathLst>
              <a:path w="1341112" h="1341112">
                <a:moveTo>
                  <a:pt x="0" y="0"/>
                </a:moveTo>
                <a:lnTo>
                  <a:pt x="1341112" y="0"/>
                </a:lnTo>
                <a:lnTo>
                  <a:pt x="1341112" y="1341112"/>
                </a:lnTo>
                <a:lnTo>
                  <a:pt x="0" y="13411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277331" y="3373187"/>
            <a:ext cx="1213701" cy="1213701"/>
          </a:xfrm>
          <a:custGeom>
            <a:avLst/>
            <a:gdLst/>
            <a:ahLst/>
            <a:cxnLst/>
            <a:rect l="l" t="t" r="r" b="b"/>
            <a:pathLst>
              <a:path w="1213701" h="1213701">
                <a:moveTo>
                  <a:pt x="0" y="0"/>
                </a:moveTo>
                <a:lnTo>
                  <a:pt x="1213701" y="0"/>
                </a:lnTo>
                <a:lnTo>
                  <a:pt x="1213701" y="1213701"/>
                </a:lnTo>
                <a:lnTo>
                  <a:pt x="0" y="12137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975113" y="6004138"/>
            <a:ext cx="1196762" cy="1196762"/>
          </a:xfrm>
          <a:custGeom>
            <a:avLst/>
            <a:gdLst/>
            <a:ahLst/>
            <a:cxnLst/>
            <a:rect l="l" t="t" r="r" b="b"/>
            <a:pathLst>
              <a:path w="1196762" h="1196762">
                <a:moveTo>
                  <a:pt x="0" y="0"/>
                </a:moveTo>
                <a:lnTo>
                  <a:pt x="1196762" y="0"/>
                </a:lnTo>
                <a:lnTo>
                  <a:pt x="1196762" y="1196762"/>
                </a:lnTo>
                <a:lnTo>
                  <a:pt x="0" y="11967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7494428" y="7286825"/>
            <a:ext cx="2682223" cy="1296137"/>
            <a:chOff x="0" y="0"/>
            <a:chExt cx="3576297" cy="172818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153154"/>
              <a:ext cx="3576297" cy="57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r>
                <a:rPr lang="en-US" sz="2564" b="1" spc="-25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實作結果</a:t>
              </a:r>
              <a:endParaRPr lang="en-US" sz="2564" b="1" spc="-2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Freeform 42"/>
            <p:cNvSpPr/>
            <p:nvPr/>
          </p:nvSpPr>
          <p:spPr>
            <a:xfrm>
              <a:off x="1203531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1398666" y="39946"/>
              <a:ext cx="778965" cy="752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06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8297016" y="5890890"/>
            <a:ext cx="1008785" cy="1271946"/>
          </a:xfrm>
          <a:custGeom>
            <a:avLst/>
            <a:gdLst/>
            <a:ahLst/>
            <a:cxnLst/>
            <a:rect l="l" t="t" r="r" b="b"/>
            <a:pathLst>
              <a:path w="1008785" h="1271946">
                <a:moveTo>
                  <a:pt x="0" y="0"/>
                </a:moveTo>
                <a:lnTo>
                  <a:pt x="1008784" y="0"/>
                </a:lnTo>
                <a:lnTo>
                  <a:pt x="1008784" y="1271946"/>
                </a:lnTo>
                <a:lnTo>
                  <a:pt x="0" y="12719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1325485" y="5890890"/>
            <a:ext cx="1167029" cy="1196762"/>
          </a:xfrm>
          <a:custGeom>
            <a:avLst/>
            <a:gdLst/>
            <a:ahLst/>
            <a:cxnLst/>
            <a:rect l="l" t="t" r="r" b="b"/>
            <a:pathLst>
              <a:path w="1167029" h="1196762">
                <a:moveTo>
                  <a:pt x="0" y="0"/>
                </a:moveTo>
                <a:lnTo>
                  <a:pt x="1167029" y="0"/>
                </a:lnTo>
                <a:lnTo>
                  <a:pt x="1167029" y="1196762"/>
                </a:lnTo>
                <a:lnTo>
                  <a:pt x="0" y="11967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298177" y="1202984"/>
            <a:ext cx="4291271" cy="114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 b="1" dirty="0" err="1">
                <a:solidFill>
                  <a:srgbClr val="000000"/>
                </a:solidFill>
                <a:ea typeface="Repo Bold Bold"/>
              </a:rPr>
              <a:t>目錄</a:t>
            </a:r>
            <a:endParaRPr lang="en-US" sz="6879" b="1" dirty="0">
              <a:solidFill>
                <a:srgbClr val="000000"/>
              </a:solidFill>
              <a:ea typeface="Repo Bo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90305" y="752334"/>
            <a:ext cx="14107389" cy="8711313"/>
          </a:xfrm>
          <a:custGeom>
            <a:avLst/>
            <a:gdLst/>
            <a:ahLst/>
            <a:cxnLst/>
            <a:rect l="l" t="t" r="r" b="b"/>
            <a:pathLst>
              <a:path w="14107389" h="8711313">
                <a:moveTo>
                  <a:pt x="0" y="0"/>
                </a:moveTo>
                <a:lnTo>
                  <a:pt x="14107390" y="0"/>
                </a:lnTo>
                <a:lnTo>
                  <a:pt x="14107390" y="8711313"/>
                </a:lnTo>
                <a:lnTo>
                  <a:pt x="0" y="8711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83888">
            <a:off x="15050878" y="6653199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62462" y="2076677"/>
            <a:ext cx="8624128" cy="1218158"/>
          </a:xfrm>
          <a:custGeom>
            <a:avLst/>
            <a:gdLst/>
            <a:ahLst/>
            <a:cxnLst/>
            <a:rect l="l" t="t" r="r" b="b"/>
            <a:pathLst>
              <a:path w="8624128" h="1218158">
                <a:moveTo>
                  <a:pt x="0" y="0"/>
                </a:moveTo>
                <a:lnTo>
                  <a:pt x="8624128" y="0"/>
                </a:lnTo>
                <a:lnTo>
                  <a:pt x="8624128" y="1218158"/>
                </a:lnTo>
                <a:lnTo>
                  <a:pt x="0" y="1218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00661" y="4772859"/>
            <a:ext cx="1899566" cy="1353440"/>
          </a:xfrm>
          <a:custGeom>
            <a:avLst/>
            <a:gdLst/>
            <a:ahLst/>
            <a:cxnLst/>
            <a:rect l="l" t="t" r="r" b="b"/>
            <a:pathLst>
              <a:path w="1899566" h="1353440">
                <a:moveTo>
                  <a:pt x="0" y="0"/>
                </a:moveTo>
                <a:lnTo>
                  <a:pt x="1899566" y="0"/>
                </a:lnTo>
                <a:lnTo>
                  <a:pt x="1899566" y="1353440"/>
                </a:lnTo>
                <a:lnTo>
                  <a:pt x="0" y="13534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47666" y="2002900"/>
            <a:ext cx="7885181" cy="1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ea typeface="Repo Bold Bold"/>
              </a:rPr>
              <a:t>簡介與研究動機</a:t>
            </a:r>
            <a:r>
              <a:rPr lang="en-US" sz="7863" b="1" dirty="0">
                <a:solidFill>
                  <a:srgbClr val="000000"/>
                </a:solidFill>
                <a:ea typeface="Repo Bold Bold"/>
              </a:rPr>
              <a:t>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7980" y="3571442"/>
            <a:ext cx="5518007" cy="432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50" lvl="1" indent="-277975">
              <a:lnSpc>
                <a:spcPts val="5793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評價是對於人、事﻿的參考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1111900" lvl="2" indent="-370633">
              <a:lnSpc>
                <a:spcPts val="5793"/>
              </a:lnSpc>
              <a:buFont typeface="Arial"/>
              <a:buChar char="⚬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團體或人希望建立良好形象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1111900" lvl="2" indent="-370633">
              <a:lnSpc>
                <a:spcPts val="5793"/>
              </a:lnSpc>
              <a:buFont typeface="Arial"/>
              <a:buChar char="⚬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用家、消費者的評價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1111900" lvl="2" indent="-370633">
              <a:lnSpc>
                <a:spcPts val="5793"/>
              </a:lnSpc>
              <a:buFont typeface="Arial"/>
              <a:buChar char="⚬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聘僱公關撰寫及發佈正面新聞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555950" lvl="1" indent="-277975">
              <a:lnSpc>
                <a:spcPts val="5793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新聞是紀錄人、事的一種方式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1111900" lvl="2" indent="-370633">
              <a:lnSpc>
                <a:spcPts val="5793"/>
              </a:lnSpc>
              <a:buFont typeface="Arial"/>
              <a:buChar char="⚬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負面的新聞無法被完全控制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44902" y="4273897"/>
            <a:ext cx="5483378" cy="217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791" lvl="1" indent="-284396">
              <a:lnSpc>
                <a:spcPts val="5927"/>
              </a:lnSpc>
              <a:buFont typeface="Arial"/>
              <a:buChar char="•"/>
            </a:pPr>
            <a:r>
              <a:rPr lang="en-US" sz="2634" b="1" dirty="0" err="1">
                <a:solidFill>
                  <a:srgbClr val="000000"/>
                </a:solidFill>
                <a:ea typeface="Repo Bold"/>
              </a:rPr>
              <a:t>提供多方面的新聞和多元觀點</a:t>
            </a:r>
            <a:endParaRPr lang="en-US" sz="2634" b="1" dirty="0">
              <a:solidFill>
                <a:srgbClr val="000000"/>
              </a:solidFill>
              <a:ea typeface="Repo Bold"/>
            </a:endParaRPr>
          </a:p>
          <a:p>
            <a:pPr marL="284395" lvl="1">
              <a:lnSpc>
                <a:spcPts val="5927"/>
              </a:lnSpc>
            </a:pPr>
            <a:r>
              <a:rPr lang="en-US" sz="2634" b="1" dirty="0">
                <a:solidFill>
                  <a:srgbClr val="000000"/>
                </a:solidFill>
                <a:latin typeface="Repo Bold"/>
                <a:ea typeface="Repo Bold"/>
              </a:rPr>
              <a:t>⇒</a:t>
            </a:r>
            <a:r>
              <a:rPr lang="en-US" sz="2634" b="1" dirty="0" err="1">
                <a:solidFill>
                  <a:srgbClr val="000000"/>
                </a:solidFill>
                <a:latin typeface="Repo Bold"/>
                <a:ea typeface="Repo Bold"/>
              </a:rPr>
              <a:t>令公眾更全面地了解他們想要了解的對象</a:t>
            </a:r>
            <a:endParaRPr lang="en-US" sz="2634" b="1" dirty="0">
              <a:solidFill>
                <a:srgbClr val="000000"/>
              </a:solidFill>
              <a:latin typeface="Repo Bold"/>
              <a:ea typeface="Rep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90305" y="787844"/>
            <a:ext cx="14107389" cy="8711313"/>
          </a:xfrm>
          <a:custGeom>
            <a:avLst/>
            <a:gdLst/>
            <a:ahLst/>
            <a:cxnLst/>
            <a:rect l="l" t="t" r="r" b="b"/>
            <a:pathLst>
              <a:path w="14107389" h="8711313">
                <a:moveTo>
                  <a:pt x="0" y="0"/>
                </a:moveTo>
                <a:lnTo>
                  <a:pt x="14107390" y="0"/>
                </a:lnTo>
                <a:lnTo>
                  <a:pt x="14107390" y="8711312"/>
                </a:lnTo>
                <a:lnTo>
                  <a:pt x="0" y="8711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83888">
            <a:off x="15050878" y="6653199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87529" y="3620057"/>
            <a:ext cx="12435724" cy="536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97B2"/>
                </a:solidFill>
                <a:ea typeface="Repo Bold"/>
              </a:rPr>
              <a:t>評價對於人、事、物都是一個很重要的參考</a:t>
            </a:r>
            <a:r>
              <a:rPr lang="en-US" sz="2000" b="1" dirty="0">
                <a:solidFill>
                  <a:srgbClr val="000000"/>
                </a:solidFill>
                <a:ea typeface="Repo Bold"/>
              </a:rPr>
              <a:t>，例如：商品、形象等，而能夠了解評價的不外乎就是新聞、網路等社群媒體，</a:t>
            </a:r>
            <a:r>
              <a:rPr lang="en-US" sz="2000" b="1" dirty="0">
                <a:solidFill>
                  <a:srgbClr val="0097B2"/>
                </a:solidFill>
                <a:ea typeface="Repo Bold"/>
              </a:rPr>
              <a:t>不論是好的新聞評價亦或是壞的都有其價值存在</a:t>
            </a:r>
            <a:r>
              <a:rPr lang="en-US" sz="2000" b="1" dirty="0">
                <a:solidFill>
                  <a:srgbClr val="000000"/>
                </a:solidFill>
                <a:ea typeface="Repo Bold"/>
              </a:rPr>
              <a:t>，在這種情況下，我們意識到提供多方面的新聞和多元觀點的重要性，這樣公眾才能更全面地了解他們想要了解的對象和事物。</a:t>
            </a:r>
          </a:p>
          <a:p>
            <a:pPr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ea typeface="Repo Bold"/>
            </a:endParaRPr>
          </a:p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ea typeface="Repo Bold"/>
              </a:rPr>
              <a:t>這個專案的目標就是通過分析新聞文章中的情感表達，提供公眾對特定對象的不同觀點。</a:t>
            </a:r>
            <a:r>
              <a:rPr lang="en-US" sz="2000" b="1" dirty="0">
                <a:solidFill>
                  <a:srgbClr val="0097B2"/>
                </a:solidFill>
                <a:ea typeface="Repo Bold"/>
              </a:rPr>
              <a:t>透過情感分析</a:t>
            </a:r>
            <a:r>
              <a:rPr lang="en-US" sz="2000" b="1" dirty="0">
                <a:solidFill>
                  <a:srgbClr val="000000"/>
                </a:solidFill>
                <a:ea typeface="Repo Bold"/>
              </a:rPr>
              <a:t>，我們可以獲得對特定個人或團體的客觀觀點，從而平衡由公關所控制的新聞或其他受控形式所帶來的偏見。或是在了解一則新聞中所帶有的情緒時，也能更預先的有心理準備，像是在預先知道了文章帶有負面情緒，閱讀時就更能保持中立，以更客觀角度來閱讀 。</a:t>
            </a:r>
          </a:p>
          <a:p>
            <a:pPr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ea typeface="Repo Bold"/>
            </a:endParaRPr>
          </a:p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ea typeface="Repo Bold"/>
              </a:rPr>
              <a:t>這種多元觀點的提供對於公眾來說非常重要，因為它們可以從不同的角度來了解一個人或團體。這樣一來，公眾就能夠更全面地評估和判斷特定對象的行為、言論和成就，而不僅僅依賴於單一來源的信息。</a:t>
            </a:r>
          </a:p>
          <a:p>
            <a:pPr>
              <a:lnSpc>
                <a:spcPts val="2800"/>
              </a:lnSpc>
            </a:pPr>
            <a:endParaRPr lang="en-US" sz="2000" b="1" dirty="0">
              <a:solidFill>
                <a:srgbClr val="000000"/>
              </a:solidFill>
              <a:ea typeface="Repo Bold"/>
            </a:endParaRPr>
          </a:p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ea typeface="Repo Bold"/>
              </a:rPr>
              <a:t>這個專案還有助於提供更真實、更客觀的信息，使公眾能夠更好地理解特定對象的背景、價值觀和行為。透過這種深入了解，</a:t>
            </a:r>
            <a:r>
              <a:rPr lang="en-US" sz="2000" b="1" dirty="0">
                <a:solidFill>
                  <a:srgbClr val="0097B2"/>
                </a:solidFill>
                <a:ea typeface="Repo Bold"/>
              </a:rPr>
              <a:t>公眾可以更明智地做出決策，並與特定對象進行更有建設性的互動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97B2"/>
              </a:solidFill>
              <a:ea typeface="Rep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033962" y="2219703"/>
            <a:ext cx="8624128" cy="1218158"/>
          </a:xfrm>
          <a:custGeom>
            <a:avLst/>
            <a:gdLst/>
            <a:ahLst/>
            <a:cxnLst/>
            <a:rect l="l" t="t" r="r" b="b"/>
            <a:pathLst>
              <a:path w="8624128" h="1218158">
                <a:moveTo>
                  <a:pt x="0" y="0"/>
                </a:moveTo>
                <a:lnTo>
                  <a:pt x="8624128" y="0"/>
                </a:lnTo>
                <a:lnTo>
                  <a:pt x="8624128" y="1218158"/>
                </a:lnTo>
                <a:lnTo>
                  <a:pt x="0" y="1218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69497" y="2166583"/>
            <a:ext cx="7885181" cy="1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ea typeface="Repo Bold Bold"/>
              </a:rPr>
              <a:t>簡介與研究動機</a:t>
            </a:r>
            <a:r>
              <a:rPr lang="en-US" sz="7863" b="1" dirty="0">
                <a:solidFill>
                  <a:srgbClr val="000000"/>
                </a:solidFill>
                <a:ea typeface="Repo Bold Bold"/>
              </a:rPr>
              <a:t>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26747" y="1582589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7044" y="943050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98874">
            <a:off x="9340018" y="6197831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2446" y="1207895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 b="1" dirty="0" err="1">
                <a:solidFill>
                  <a:srgbClr val="000000"/>
                </a:solidFill>
                <a:ea typeface="Repo Bold Bold"/>
              </a:rPr>
              <a:t>專案目標</a:t>
            </a:r>
            <a:endParaRPr lang="en-US" sz="6763" b="1" dirty="0">
              <a:solidFill>
                <a:srgbClr val="000000"/>
              </a:solidFill>
              <a:ea typeface="Repo Bo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09645" y="3120423"/>
            <a:ext cx="9715202" cy="272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50" lvl="1" indent="-277975">
              <a:lnSpc>
                <a:spcPts val="5510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從網路上抓取新聞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 marL="555950" lvl="1" indent="-277975">
              <a:lnSpc>
                <a:spcPts val="5510"/>
              </a:lnSpc>
              <a:buFont typeface="Arial"/>
              <a:buChar char="•"/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分析新聞中的情感分析並給予分數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  <a:p>
            <a:pPr>
              <a:lnSpc>
                <a:spcPts val="5510"/>
              </a:lnSpc>
            </a:pPr>
            <a:r>
              <a:rPr lang="en-US" sz="2575" b="1" dirty="0">
                <a:solidFill>
                  <a:srgbClr val="000000"/>
                </a:solidFill>
                <a:latin typeface="Repo Bold"/>
                <a:ea typeface="Repo Bold"/>
              </a:rPr>
              <a:t>      →</a:t>
            </a:r>
            <a:r>
              <a:rPr lang="en-US" sz="2575" b="1" dirty="0" err="1">
                <a:solidFill>
                  <a:srgbClr val="000000"/>
                </a:solidFill>
                <a:latin typeface="Repo Bold"/>
                <a:ea typeface="Repo Bold"/>
              </a:rPr>
              <a:t>提供公眾對特定對象的不同觀點</a:t>
            </a:r>
            <a:endParaRPr lang="en-US" sz="2575" b="1" dirty="0">
              <a:solidFill>
                <a:srgbClr val="000000"/>
              </a:solidFill>
              <a:latin typeface="Repo Bold"/>
              <a:ea typeface="Repo Bold"/>
            </a:endParaRPr>
          </a:p>
          <a:p>
            <a:pPr>
              <a:lnSpc>
                <a:spcPts val="5510"/>
              </a:lnSpc>
            </a:pPr>
            <a:r>
              <a:rPr lang="en-US" sz="2575" b="1" dirty="0">
                <a:solidFill>
                  <a:srgbClr val="000000"/>
                </a:solidFill>
                <a:latin typeface="Repo Bold"/>
              </a:rPr>
              <a:t>      </a:t>
            </a:r>
            <a:r>
              <a:rPr lang="en-US" sz="2575" b="1" dirty="0">
                <a:solidFill>
                  <a:srgbClr val="000000"/>
                </a:solidFill>
                <a:latin typeface="Repo Bold"/>
                <a:ea typeface="Repo Bold"/>
              </a:rPr>
              <a:t>→</a:t>
            </a:r>
            <a:r>
              <a:rPr lang="en-US" sz="2575" b="1" dirty="0" err="1">
                <a:solidFill>
                  <a:srgbClr val="000000"/>
                </a:solidFill>
                <a:latin typeface="Repo Bold"/>
                <a:ea typeface="Repo Bold"/>
              </a:rPr>
              <a:t>公眾就能夠更全面地評估和判斷特定對象的行為、言論和成就</a:t>
            </a:r>
            <a:endParaRPr lang="en-US" sz="2575" b="1" dirty="0">
              <a:solidFill>
                <a:srgbClr val="000000"/>
              </a:solidFill>
              <a:latin typeface="Repo Bold"/>
              <a:ea typeface="Rep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54442" y="7563388"/>
            <a:ext cx="1116938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9"/>
              </a:lnSpc>
              <a:spcBef>
                <a:spcPct val="0"/>
              </a:spcBef>
            </a:pPr>
            <a:r>
              <a:rPr lang="en-US" sz="3299" b="1" spc="112" dirty="0" err="1">
                <a:solidFill>
                  <a:srgbClr val="000000"/>
                </a:solidFill>
                <a:highlight>
                  <a:srgbClr val="FFFF00"/>
                </a:highlight>
                <a:ea typeface="Proxima Nova Bold"/>
              </a:rPr>
              <a:t>平衡由公關所控制的新聞或其他受控形式所帶來的偏見</a:t>
            </a:r>
            <a:endParaRPr lang="en-US" sz="3299" b="1" spc="112" dirty="0">
              <a:solidFill>
                <a:srgbClr val="000000"/>
              </a:solidFill>
              <a:highlight>
                <a:srgbClr val="FFFF00"/>
              </a:highlight>
              <a:ea typeface="Proxima Nov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26747" y="1582589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7044" y="943050"/>
            <a:ext cx="8488579" cy="1700931"/>
            <a:chOff x="0" y="0"/>
            <a:chExt cx="305288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52883" cy="611733"/>
            </a:xfrm>
            <a:custGeom>
              <a:avLst/>
              <a:gdLst/>
              <a:ahLst/>
              <a:cxnLst/>
              <a:rect l="l" t="t" r="r" b="b"/>
              <a:pathLst>
                <a:path w="3052883" h="611733">
                  <a:moveTo>
                    <a:pt x="31009" y="0"/>
                  </a:moveTo>
                  <a:lnTo>
                    <a:pt x="3021874" y="0"/>
                  </a:lnTo>
                  <a:cubicBezTo>
                    <a:pt x="3030098" y="0"/>
                    <a:pt x="3037985" y="3267"/>
                    <a:pt x="3043801" y="9082"/>
                  </a:cubicBezTo>
                  <a:cubicBezTo>
                    <a:pt x="3049616" y="14898"/>
                    <a:pt x="3052883" y="22785"/>
                    <a:pt x="3052883" y="31009"/>
                  </a:cubicBezTo>
                  <a:lnTo>
                    <a:pt x="3052883" y="580724"/>
                  </a:lnTo>
                  <a:cubicBezTo>
                    <a:pt x="3052883" y="588948"/>
                    <a:pt x="3049616" y="596835"/>
                    <a:pt x="3043801" y="602650"/>
                  </a:cubicBezTo>
                  <a:cubicBezTo>
                    <a:pt x="3037985" y="608466"/>
                    <a:pt x="3030098" y="611733"/>
                    <a:pt x="3021874" y="611733"/>
                  </a:cubicBezTo>
                  <a:lnTo>
                    <a:pt x="31009" y="611733"/>
                  </a:lnTo>
                  <a:cubicBezTo>
                    <a:pt x="22785" y="611733"/>
                    <a:pt x="14898" y="608466"/>
                    <a:pt x="9082" y="602650"/>
                  </a:cubicBezTo>
                  <a:cubicBezTo>
                    <a:pt x="3267" y="596835"/>
                    <a:pt x="0" y="588948"/>
                    <a:pt x="0" y="580724"/>
                  </a:cubicBezTo>
                  <a:lnTo>
                    <a:pt x="0" y="31009"/>
                  </a:lnTo>
                  <a:cubicBezTo>
                    <a:pt x="0" y="22785"/>
                    <a:pt x="3267" y="14898"/>
                    <a:pt x="9082" y="9082"/>
                  </a:cubicBezTo>
                  <a:cubicBezTo>
                    <a:pt x="14898" y="3267"/>
                    <a:pt x="22785" y="0"/>
                    <a:pt x="31009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305288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555933" y="3195928"/>
            <a:ext cx="2027423" cy="1992550"/>
            <a:chOff x="0" y="0"/>
            <a:chExt cx="2703231" cy="2656734"/>
          </a:xfrm>
        </p:grpSpPr>
        <p:sp>
          <p:nvSpPr>
            <p:cNvPr id="13" name="Freeform 13"/>
            <p:cNvSpPr/>
            <p:nvPr/>
          </p:nvSpPr>
          <p:spPr>
            <a:xfrm>
              <a:off x="310811" y="0"/>
              <a:ext cx="2081609" cy="1959520"/>
            </a:xfrm>
            <a:custGeom>
              <a:avLst/>
              <a:gdLst/>
              <a:ahLst/>
              <a:cxnLst/>
              <a:rect l="l" t="t" r="r" b="b"/>
              <a:pathLst>
                <a:path w="2081609" h="1959520">
                  <a:moveTo>
                    <a:pt x="0" y="0"/>
                  </a:moveTo>
                  <a:lnTo>
                    <a:pt x="2081609" y="0"/>
                  </a:lnTo>
                  <a:lnTo>
                    <a:pt x="2081609" y="1959520"/>
                  </a:lnTo>
                  <a:lnTo>
                    <a:pt x="0" y="1959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1959520"/>
              <a:ext cx="2703231" cy="697213"/>
            </a:xfrm>
            <a:custGeom>
              <a:avLst/>
              <a:gdLst/>
              <a:ahLst/>
              <a:cxnLst/>
              <a:rect l="l" t="t" r="r" b="b"/>
              <a:pathLst>
                <a:path w="2703231" h="697213">
                  <a:moveTo>
                    <a:pt x="0" y="0"/>
                  </a:moveTo>
                  <a:lnTo>
                    <a:pt x="2703231" y="0"/>
                  </a:lnTo>
                  <a:lnTo>
                    <a:pt x="2703231" y="697214"/>
                  </a:lnTo>
                  <a:lnTo>
                    <a:pt x="0" y="697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6906089" y="4192203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780908" y="4192203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4" y="0"/>
                </a:lnTo>
                <a:lnTo>
                  <a:pt x="998234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46053" y="6429442"/>
            <a:ext cx="2274071" cy="2241166"/>
          </a:xfrm>
          <a:custGeom>
            <a:avLst/>
            <a:gdLst/>
            <a:ahLst/>
            <a:cxnLst/>
            <a:rect l="l" t="t" r="r" b="b"/>
            <a:pathLst>
              <a:path w="2274071" h="2241166">
                <a:moveTo>
                  <a:pt x="0" y="0"/>
                </a:moveTo>
                <a:lnTo>
                  <a:pt x="2274071" y="0"/>
                </a:lnTo>
                <a:lnTo>
                  <a:pt x="2274071" y="2241167"/>
                </a:lnTo>
                <a:lnTo>
                  <a:pt x="0" y="2241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415474" y="7034681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2"/>
                </a:lnTo>
                <a:lnTo>
                  <a:pt x="0" y="711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09188" y="6548714"/>
            <a:ext cx="1683177" cy="1683177"/>
          </a:xfrm>
          <a:custGeom>
            <a:avLst/>
            <a:gdLst/>
            <a:ahLst/>
            <a:cxnLst/>
            <a:rect l="l" t="t" r="r" b="b"/>
            <a:pathLst>
              <a:path w="1683177" h="1683177">
                <a:moveTo>
                  <a:pt x="0" y="0"/>
                </a:moveTo>
                <a:lnTo>
                  <a:pt x="1683177" y="0"/>
                </a:lnTo>
                <a:lnTo>
                  <a:pt x="1683177" y="1683177"/>
                </a:lnTo>
                <a:lnTo>
                  <a:pt x="0" y="1683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377063" y="4180332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077629" y="1269468"/>
            <a:ext cx="7896687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 b="1" dirty="0" err="1">
                <a:solidFill>
                  <a:srgbClr val="000000"/>
                </a:solidFill>
                <a:ea typeface="Repo Bold Bold"/>
              </a:rPr>
              <a:t>流程介紹及功能概述</a:t>
            </a:r>
            <a:endParaRPr lang="en-US" sz="6763" b="1" dirty="0">
              <a:solidFill>
                <a:srgbClr val="000000"/>
              </a:solidFill>
              <a:ea typeface="Repo Bo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823287" y="5240121"/>
            <a:ext cx="1561380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抓取新聞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2011364" y="3415867"/>
            <a:ext cx="2249889" cy="2240170"/>
            <a:chOff x="0" y="0"/>
            <a:chExt cx="2999853" cy="2986894"/>
          </a:xfrm>
        </p:grpSpPr>
        <p:sp>
          <p:nvSpPr>
            <p:cNvPr id="24" name="Freeform 24"/>
            <p:cNvSpPr/>
            <p:nvPr/>
          </p:nvSpPr>
          <p:spPr>
            <a:xfrm>
              <a:off x="541903" y="0"/>
              <a:ext cx="1532195" cy="1928300"/>
            </a:xfrm>
            <a:custGeom>
              <a:avLst/>
              <a:gdLst/>
              <a:ahLst/>
              <a:cxnLst/>
              <a:rect l="l" t="t" r="r" b="b"/>
              <a:pathLst>
                <a:path w="1532195" h="1928300">
                  <a:moveTo>
                    <a:pt x="0" y="0"/>
                  </a:moveTo>
                  <a:lnTo>
                    <a:pt x="1532195" y="0"/>
                  </a:lnTo>
                  <a:lnTo>
                    <a:pt x="1532195" y="1928300"/>
                  </a:lnTo>
                  <a:lnTo>
                    <a:pt x="0" y="192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2397827"/>
              <a:ext cx="2999853" cy="5890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 err="1">
                  <a:solidFill>
                    <a:srgbClr val="000000"/>
                  </a:solidFill>
                  <a:ea typeface="Repo Bold"/>
                </a:rPr>
                <a:t>新聞情緒分析</a:t>
              </a:r>
              <a:endParaRPr lang="en-US" sz="2575" b="1" dirty="0">
                <a:solidFill>
                  <a:srgbClr val="000000"/>
                </a:solidFill>
                <a:ea typeface="Repo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015031" y="8288189"/>
            <a:ext cx="2616398" cy="43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得到</a:t>
            </a:r>
            <a:r>
              <a:rPr lang="en-US" sz="2575" b="1" dirty="0" err="1">
                <a:solidFill>
                  <a:srgbClr val="FFE000"/>
                </a:solidFill>
                <a:ea typeface="Repo Bold"/>
              </a:rPr>
              <a:t>情緒</a:t>
            </a: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與</a:t>
            </a:r>
            <a:r>
              <a:rPr lang="en-US" sz="2575" b="1" dirty="0" err="1">
                <a:solidFill>
                  <a:srgbClr val="800000"/>
                </a:solidFill>
                <a:ea typeface="Repo Bold"/>
              </a:rPr>
              <a:t>關鍵字</a:t>
            </a:r>
            <a:endParaRPr lang="en-US" sz="2575" b="1" dirty="0">
              <a:solidFill>
                <a:srgbClr val="800000"/>
              </a:solidFill>
              <a:ea typeface="Repo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8315683" y="3346120"/>
            <a:ext cx="1962001" cy="2309917"/>
            <a:chOff x="-353218" y="0"/>
            <a:chExt cx="2616001" cy="3079889"/>
          </a:xfrm>
        </p:grpSpPr>
        <p:sp>
          <p:nvSpPr>
            <p:cNvPr id="28" name="Freeform 28"/>
            <p:cNvSpPr/>
            <p:nvPr/>
          </p:nvSpPr>
          <p:spPr>
            <a:xfrm>
              <a:off x="76815" y="0"/>
              <a:ext cx="2026404" cy="2458261"/>
            </a:xfrm>
            <a:custGeom>
              <a:avLst/>
              <a:gdLst/>
              <a:ahLst/>
              <a:cxnLst/>
              <a:rect l="l" t="t" r="r" b="b"/>
              <a:pathLst>
                <a:path w="2026404" h="2458261">
                  <a:moveTo>
                    <a:pt x="0" y="0"/>
                  </a:moveTo>
                  <a:lnTo>
                    <a:pt x="2026404" y="0"/>
                  </a:lnTo>
                  <a:lnTo>
                    <a:pt x="2026404" y="2458261"/>
                  </a:lnTo>
                  <a:lnTo>
                    <a:pt x="0" y="245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-353218" y="2490822"/>
              <a:ext cx="2616001" cy="5890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 err="1">
                  <a:solidFill>
                    <a:srgbClr val="000000"/>
                  </a:solidFill>
                  <a:ea typeface="Repo Bold"/>
                </a:rPr>
                <a:t>工具、模型</a:t>
              </a:r>
              <a:endParaRPr lang="en-US" sz="2575" b="1" dirty="0">
                <a:solidFill>
                  <a:srgbClr val="000000"/>
                </a:solidFill>
                <a:ea typeface="Repo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515750" y="8288189"/>
            <a:ext cx="3444320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用簡潔的方式呈現結果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C0968CBC-EE91-4C82-BBC0-753FA84E3FC6}"/>
              </a:ext>
            </a:extLst>
          </p:cNvPr>
          <p:cNvGrpSpPr/>
          <p:nvPr/>
        </p:nvGrpSpPr>
        <p:grpSpPr>
          <a:xfrm>
            <a:off x="50206" y="-2009679"/>
            <a:ext cx="2027423" cy="1992550"/>
            <a:chOff x="0" y="0"/>
            <a:chExt cx="2703231" cy="2656734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36769E8-DACF-481A-98DF-9210A8F732CF}"/>
                </a:ext>
              </a:extLst>
            </p:cNvPr>
            <p:cNvSpPr/>
            <p:nvPr/>
          </p:nvSpPr>
          <p:spPr>
            <a:xfrm>
              <a:off x="310811" y="0"/>
              <a:ext cx="2081609" cy="1959520"/>
            </a:xfrm>
            <a:custGeom>
              <a:avLst/>
              <a:gdLst/>
              <a:ahLst/>
              <a:cxnLst/>
              <a:rect l="l" t="t" r="r" b="b"/>
              <a:pathLst>
                <a:path w="2081609" h="1959520">
                  <a:moveTo>
                    <a:pt x="0" y="0"/>
                  </a:moveTo>
                  <a:lnTo>
                    <a:pt x="2081609" y="0"/>
                  </a:lnTo>
                  <a:lnTo>
                    <a:pt x="2081609" y="1959520"/>
                  </a:lnTo>
                  <a:lnTo>
                    <a:pt x="0" y="1959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929CCC6-02D0-43B0-BACD-49FFD7E24798}"/>
                </a:ext>
              </a:extLst>
            </p:cNvPr>
            <p:cNvSpPr/>
            <p:nvPr/>
          </p:nvSpPr>
          <p:spPr>
            <a:xfrm>
              <a:off x="0" y="1959520"/>
              <a:ext cx="2703231" cy="697213"/>
            </a:xfrm>
            <a:custGeom>
              <a:avLst/>
              <a:gdLst/>
              <a:ahLst/>
              <a:cxnLst/>
              <a:rect l="l" t="t" r="r" b="b"/>
              <a:pathLst>
                <a:path w="2703231" h="697213">
                  <a:moveTo>
                    <a:pt x="0" y="0"/>
                  </a:moveTo>
                  <a:lnTo>
                    <a:pt x="2703231" y="0"/>
                  </a:lnTo>
                  <a:lnTo>
                    <a:pt x="2703231" y="697214"/>
                  </a:lnTo>
                  <a:lnTo>
                    <a:pt x="0" y="697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34" name="Freeform 15">
            <a:extLst>
              <a:ext uri="{FF2B5EF4-FFF2-40B4-BE49-F238E27FC236}">
                <a16:creationId xmlns:a16="http://schemas.microsoft.com/office/drawing/2014/main" id="{07D66848-2888-4F35-8B40-4C633F629519}"/>
              </a:ext>
            </a:extLst>
          </p:cNvPr>
          <p:cNvSpPr/>
          <p:nvPr/>
        </p:nvSpPr>
        <p:spPr>
          <a:xfrm>
            <a:off x="2400362" y="-2212219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F6BB1A4-974C-4790-95E0-73517472CB23}"/>
              </a:ext>
            </a:extLst>
          </p:cNvPr>
          <p:cNvSpPr/>
          <p:nvPr/>
        </p:nvSpPr>
        <p:spPr>
          <a:xfrm>
            <a:off x="6275181" y="-2212219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4" y="0"/>
                </a:lnTo>
                <a:lnTo>
                  <a:pt x="998234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2B903CCE-2686-46E2-A8F2-87DCC79B0AAA}"/>
              </a:ext>
            </a:extLst>
          </p:cNvPr>
          <p:cNvSpPr/>
          <p:nvPr/>
        </p:nvSpPr>
        <p:spPr>
          <a:xfrm>
            <a:off x="9871336" y="-2224090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1"/>
                </a:lnTo>
                <a:lnTo>
                  <a:pt x="0" y="71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AA2F7105-C13B-476F-B2A4-859B46E30037}"/>
              </a:ext>
            </a:extLst>
          </p:cNvPr>
          <p:cNvSpPr txBox="1"/>
          <p:nvPr/>
        </p:nvSpPr>
        <p:spPr>
          <a:xfrm>
            <a:off x="317560" y="34514"/>
            <a:ext cx="1561380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抓取新聞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E060D615-4C9F-4CAD-944F-DC96C150A849}"/>
              </a:ext>
            </a:extLst>
          </p:cNvPr>
          <p:cNvGrpSpPr/>
          <p:nvPr/>
        </p:nvGrpSpPr>
        <p:grpSpPr>
          <a:xfrm>
            <a:off x="7505637" y="-2988555"/>
            <a:ext cx="2249889" cy="2240170"/>
            <a:chOff x="0" y="0"/>
            <a:chExt cx="2999853" cy="2986894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FE8E8DB3-A932-4A2A-A4BD-C1031B162F9E}"/>
                </a:ext>
              </a:extLst>
            </p:cNvPr>
            <p:cNvSpPr/>
            <p:nvPr/>
          </p:nvSpPr>
          <p:spPr>
            <a:xfrm>
              <a:off x="541903" y="0"/>
              <a:ext cx="1532195" cy="1928300"/>
            </a:xfrm>
            <a:custGeom>
              <a:avLst/>
              <a:gdLst/>
              <a:ahLst/>
              <a:cxnLst/>
              <a:rect l="l" t="t" r="r" b="b"/>
              <a:pathLst>
                <a:path w="1532195" h="1928300">
                  <a:moveTo>
                    <a:pt x="0" y="0"/>
                  </a:moveTo>
                  <a:lnTo>
                    <a:pt x="1532195" y="0"/>
                  </a:lnTo>
                  <a:lnTo>
                    <a:pt x="1532195" y="1928300"/>
                  </a:lnTo>
                  <a:lnTo>
                    <a:pt x="0" y="192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4E2CAEA5-0707-4426-ACD8-1DBE56A2813E}"/>
                </a:ext>
              </a:extLst>
            </p:cNvPr>
            <p:cNvSpPr txBox="1"/>
            <p:nvPr/>
          </p:nvSpPr>
          <p:spPr>
            <a:xfrm>
              <a:off x="0" y="2397827"/>
              <a:ext cx="2999853" cy="5890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 err="1">
                  <a:solidFill>
                    <a:srgbClr val="000000"/>
                  </a:solidFill>
                  <a:ea typeface="Repo Bold"/>
                </a:rPr>
                <a:t>新聞情緒分析</a:t>
              </a:r>
              <a:endParaRPr lang="en-US" sz="2575" b="1" dirty="0">
                <a:solidFill>
                  <a:srgbClr val="000000"/>
                </a:solidFill>
                <a:ea typeface="Repo Bold"/>
              </a:endParaRPr>
            </a:p>
          </p:txBody>
        </p:sp>
      </p:grpSp>
      <p:grpSp>
        <p:nvGrpSpPr>
          <p:cNvPr id="41" name="Group 27">
            <a:extLst>
              <a:ext uri="{FF2B5EF4-FFF2-40B4-BE49-F238E27FC236}">
                <a16:creationId xmlns:a16="http://schemas.microsoft.com/office/drawing/2014/main" id="{F1DEA584-89D0-4AFC-A000-BBC894F3A6DC}"/>
              </a:ext>
            </a:extLst>
          </p:cNvPr>
          <p:cNvGrpSpPr/>
          <p:nvPr/>
        </p:nvGrpSpPr>
        <p:grpSpPr>
          <a:xfrm>
            <a:off x="3809956" y="-3058302"/>
            <a:ext cx="1962001" cy="2309917"/>
            <a:chOff x="-353218" y="0"/>
            <a:chExt cx="2616001" cy="3079889"/>
          </a:xfrm>
        </p:grpSpPr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5D36B9FA-9703-4892-B976-F09ED848231F}"/>
                </a:ext>
              </a:extLst>
            </p:cNvPr>
            <p:cNvSpPr/>
            <p:nvPr/>
          </p:nvSpPr>
          <p:spPr>
            <a:xfrm>
              <a:off x="76815" y="0"/>
              <a:ext cx="2026404" cy="2458261"/>
            </a:xfrm>
            <a:custGeom>
              <a:avLst/>
              <a:gdLst/>
              <a:ahLst/>
              <a:cxnLst/>
              <a:rect l="l" t="t" r="r" b="b"/>
              <a:pathLst>
                <a:path w="2026404" h="2458261">
                  <a:moveTo>
                    <a:pt x="0" y="0"/>
                  </a:moveTo>
                  <a:lnTo>
                    <a:pt x="2026404" y="0"/>
                  </a:lnTo>
                  <a:lnTo>
                    <a:pt x="2026404" y="2458261"/>
                  </a:lnTo>
                  <a:lnTo>
                    <a:pt x="0" y="2458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ACEB25E0-6F09-4603-8EE6-3480CB034152}"/>
                </a:ext>
              </a:extLst>
            </p:cNvPr>
            <p:cNvSpPr txBox="1"/>
            <p:nvPr/>
          </p:nvSpPr>
          <p:spPr>
            <a:xfrm>
              <a:off x="-353218" y="2490822"/>
              <a:ext cx="2616001" cy="5890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 err="1">
                  <a:solidFill>
                    <a:srgbClr val="000000"/>
                  </a:solidFill>
                  <a:ea typeface="Repo Bold"/>
                </a:rPr>
                <a:t>工具、模型</a:t>
              </a:r>
              <a:endParaRPr lang="en-US" sz="2575" b="1" dirty="0">
                <a:solidFill>
                  <a:srgbClr val="000000"/>
                </a:solidFill>
                <a:ea typeface="Repo Bold"/>
              </a:endParaRPr>
            </a:p>
          </p:txBody>
        </p:sp>
      </p:grpSp>
      <p:sp>
        <p:nvSpPr>
          <p:cNvPr id="44" name="Freeform 17">
            <a:extLst>
              <a:ext uri="{FF2B5EF4-FFF2-40B4-BE49-F238E27FC236}">
                <a16:creationId xmlns:a16="http://schemas.microsoft.com/office/drawing/2014/main" id="{F968F569-54B4-4C4C-913B-317E33AB7400}"/>
              </a:ext>
            </a:extLst>
          </p:cNvPr>
          <p:cNvSpPr/>
          <p:nvPr/>
        </p:nvSpPr>
        <p:spPr>
          <a:xfrm>
            <a:off x="11779141" y="-2922739"/>
            <a:ext cx="2274071" cy="2241166"/>
          </a:xfrm>
          <a:custGeom>
            <a:avLst/>
            <a:gdLst/>
            <a:ahLst/>
            <a:cxnLst/>
            <a:rect l="l" t="t" r="r" b="b"/>
            <a:pathLst>
              <a:path w="2274071" h="2241166">
                <a:moveTo>
                  <a:pt x="0" y="0"/>
                </a:moveTo>
                <a:lnTo>
                  <a:pt x="2274071" y="0"/>
                </a:lnTo>
                <a:lnTo>
                  <a:pt x="2274071" y="2241167"/>
                </a:lnTo>
                <a:lnTo>
                  <a:pt x="0" y="2241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AC53415A-96B8-41E3-95E6-DDB61AE60F5F}"/>
              </a:ext>
            </a:extLst>
          </p:cNvPr>
          <p:cNvSpPr/>
          <p:nvPr/>
        </p:nvSpPr>
        <p:spPr>
          <a:xfrm>
            <a:off x="14948562" y="-2317500"/>
            <a:ext cx="998233" cy="711241"/>
          </a:xfrm>
          <a:custGeom>
            <a:avLst/>
            <a:gdLst/>
            <a:ahLst/>
            <a:cxnLst/>
            <a:rect l="l" t="t" r="r" b="b"/>
            <a:pathLst>
              <a:path w="998233" h="711241">
                <a:moveTo>
                  <a:pt x="0" y="0"/>
                </a:moveTo>
                <a:lnTo>
                  <a:pt x="998233" y="0"/>
                </a:lnTo>
                <a:lnTo>
                  <a:pt x="998233" y="711242"/>
                </a:lnTo>
                <a:lnTo>
                  <a:pt x="0" y="711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8BD0D96B-D686-49E4-883A-55172D8BA9CB}"/>
              </a:ext>
            </a:extLst>
          </p:cNvPr>
          <p:cNvSpPr/>
          <p:nvPr/>
        </p:nvSpPr>
        <p:spPr>
          <a:xfrm>
            <a:off x="16842276" y="-2803467"/>
            <a:ext cx="1683177" cy="1683177"/>
          </a:xfrm>
          <a:custGeom>
            <a:avLst/>
            <a:gdLst/>
            <a:ahLst/>
            <a:cxnLst/>
            <a:rect l="l" t="t" r="r" b="b"/>
            <a:pathLst>
              <a:path w="1683177" h="1683177">
                <a:moveTo>
                  <a:pt x="0" y="0"/>
                </a:moveTo>
                <a:lnTo>
                  <a:pt x="1683177" y="0"/>
                </a:lnTo>
                <a:lnTo>
                  <a:pt x="1683177" y="1683177"/>
                </a:lnTo>
                <a:lnTo>
                  <a:pt x="0" y="1683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3788443D-A3C3-49ED-9859-0ACD02BC9984}"/>
              </a:ext>
            </a:extLst>
          </p:cNvPr>
          <p:cNvSpPr txBox="1"/>
          <p:nvPr/>
        </p:nvSpPr>
        <p:spPr>
          <a:xfrm>
            <a:off x="11548119" y="-1063992"/>
            <a:ext cx="2616398" cy="43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得到</a:t>
            </a:r>
            <a:r>
              <a:rPr lang="en-US" sz="2575" b="1" dirty="0" err="1">
                <a:solidFill>
                  <a:srgbClr val="FFE000"/>
                </a:solidFill>
                <a:ea typeface="Repo Bold"/>
              </a:rPr>
              <a:t>情緒</a:t>
            </a: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與</a:t>
            </a:r>
            <a:r>
              <a:rPr lang="en-US" sz="2575" b="1" dirty="0" err="1">
                <a:solidFill>
                  <a:srgbClr val="800000"/>
                </a:solidFill>
                <a:ea typeface="Repo Bold"/>
              </a:rPr>
              <a:t>關鍵字</a:t>
            </a:r>
            <a:endParaRPr lang="en-US" sz="2575" b="1" dirty="0">
              <a:solidFill>
                <a:srgbClr val="800000"/>
              </a:solidFill>
              <a:ea typeface="Repo Bold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4B5FDA35-A1CC-41ED-A260-2193BEFCD928}"/>
              </a:ext>
            </a:extLst>
          </p:cNvPr>
          <p:cNvSpPr txBox="1"/>
          <p:nvPr/>
        </p:nvSpPr>
        <p:spPr>
          <a:xfrm>
            <a:off x="16048838" y="-1063992"/>
            <a:ext cx="3444320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用簡潔的方式呈現結果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9342" y="3109373"/>
            <a:ext cx="3907204" cy="5721773"/>
            <a:chOff x="0" y="0"/>
            <a:chExt cx="5209606" cy="762903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209606" cy="7629030"/>
              <a:chOff x="0" y="0"/>
              <a:chExt cx="1629461" cy="238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4092" y="1073979"/>
              <a:ext cx="5195514" cy="0"/>
            </a:xfrm>
            <a:prstGeom prst="line">
              <a:avLst/>
            </a:prstGeom>
            <a:ln w="554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Freeform 10"/>
            <p:cNvSpPr/>
            <p:nvPr/>
          </p:nvSpPr>
          <p:spPr>
            <a:xfrm>
              <a:off x="3687966" y="312794"/>
              <a:ext cx="979116" cy="244779"/>
            </a:xfrm>
            <a:custGeom>
              <a:avLst/>
              <a:gdLst/>
              <a:ahLst/>
              <a:cxnLst/>
              <a:rect l="l" t="t" r="r" b="b"/>
              <a:pathLst>
                <a:path w="979116" h="244779">
                  <a:moveTo>
                    <a:pt x="0" y="0"/>
                  </a:moveTo>
                  <a:lnTo>
                    <a:pt x="979116" y="0"/>
                  </a:lnTo>
                  <a:lnTo>
                    <a:pt x="979116" y="244779"/>
                  </a:lnTo>
                  <a:lnTo>
                    <a:pt x="0" y="244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415938" y="1028700"/>
            <a:ext cx="5456124" cy="1700931"/>
            <a:chOff x="0" y="0"/>
            <a:chExt cx="1962273" cy="611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28804" y="3109373"/>
            <a:ext cx="3907204" cy="5721773"/>
            <a:chOff x="0" y="0"/>
            <a:chExt cx="5209606" cy="762903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209606" cy="7629030"/>
              <a:chOff x="0" y="0"/>
              <a:chExt cx="1629461" cy="238620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 flipV="1">
              <a:off x="14092" y="1073979"/>
              <a:ext cx="5195514" cy="0"/>
            </a:xfrm>
            <a:prstGeom prst="line">
              <a:avLst/>
            </a:prstGeom>
            <a:ln w="554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3694639" y="312794"/>
              <a:ext cx="979116" cy="244779"/>
            </a:xfrm>
            <a:custGeom>
              <a:avLst/>
              <a:gdLst/>
              <a:ahLst/>
              <a:cxnLst/>
              <a:rect l="l" t="t" r="r" b="b"/>
              <a:pathLst>
                <a:path w="979116" h="244779">
                  <a:moveTo>
                    <a:pt x="0" y="0"/>
                  </a:moveTo>
                  <a:lnTo>
                    <a:pt x="979116" y="0"/>
                  </a:lnTo>
                  <a:lnTo>
                    <a:pt x="979116" y="244779"/>
                  </a:lnTo>
                  <a:lnTo>
                    <a:pt x="0" y="244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322144" y="3109373"/>
            <a:ext cx="3907204" cy="5721773"/>
            <a:chOff x="0" y="0"/>
            <a:chExt cx="5209606" cy="76290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209606" cy="7629030"/>
              <a:chOff x="0" y="0"/>
              <a:chExt cx="1629461" cy="238620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67369" y="0"/>
                    </a:moveTo>
                    <a:lnTo>
                      <a:pt x="1562091" y="0"/>
                    </a:lnTo>
                    <a:cubicBezTo>
                      <a:pt x="1579959" y="0"/>
                      <a:pt x="1597094" y="7098"/>
                      <a:pt x="1609729" y="19732"/>
                    </a:cubicBezTo>
                    <a:cubicBezTo>
                      <a:pt x="1622363" y="32366"/>
                      <a:pt x="1629461" y="49502"/>
                      <a:pt x="1629461" y="67369"/>
                    </a:cubicBezTo>
                    <a:lnTo>
                      <a:pt x="1629461" y="2318839"/>
                    </a:lnTo>
                    <a:cubicBezTo>
                      <a:pt x="1629461" y="2356046"/>
                      <a:pt x="1599298" y="2386208"/>
                      <a:pt x="1562091" y="2386208"/>
                    </a:cubicBezTo>
                    <a:lnTo>
                      <a:pt x="67369" y="2386208"/>
                    </a:lnTo>
                    <a:cubicBezTo>
                      <a:pt x="30162" y="2386208"/>
                      <a:pt x="0" y="2356046"/>
                      <a:pt x="0" y="2318839"/>
                    </a:cubicBezTo>
                    <a:lnTo>
                      <a:pt x="0" y="67369"/>
                    </a:lnTo>
                    <a:cubicBezTo>
                      <a:pt x="0" y="30162"/>
                      <a:pt x="30162" y="0"/>
                      <a:pt x="67369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 flipV="1">
              <a:off x="14092" y="1073979"/>
              <a:ext cx="519551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Freeform 25"/>
            <p:cNvSpPr/>
            <p:nvPr/>
          </p:nvSpPr>
          <p:spPr>
            <a:xfrm>
              <a:off x="3739230" y="312794"/>
              <a:ext cx="979116" cy="244779"/>
            </a:xfrm>
            <a:custGeom>
              <a:avLst/>
              <a:gdLst/>
              <a:ahLst/>
              <a:cxnLst/>
              <a:rect l="l" t="t" r="r" b="b"/>
              <a:pathLst>
                <a:path w="979116" h="244779">
                  <a:moveTo>
                    <a:pt x="0" y="0"/>
                  </a:moveTo>
                  <a:lnTo>
                    <a:pt x="979116" y="0"/>
                  </a:lnTo>
                  <a:lnTo>
                    <a:pt x="979116" y="244779"/>
                  </a:lnTo>
                  <a:lnTo>
                    <a:pt x="0" y="244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3671453" y="3109373"/>
            <a:ext cx="3907204" cy="5721773"/>
            <a:chOff x="0" y="0"/>
            <a:chExt cx="5209606" cy="762903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209606" cy="7629030"/>
              <a:chOff x="0" y="0"/>
              <a:chExt cx="1629461" cy="23862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AutoShape 30"/>
            <p:cNvSpPr/>
            <p:nvPr/>
          </p:nvSpPr>
          <p:spPr>
            <a:xfrm flipV="1">
              <a:off x="14092" y="1073979"/>
              <a:ext cx="5195514" cy="0"/>
            </a:xfrm>
            <a:prstGeom prst="line">
              <a:avLst/>
            </a:prstGeom>
            <a:ln w="554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Freeform 31"/>
          <p:cNvSpPr/>
          <p:nvPr/>
        </p:nvSpPr>
        <p:spPr>
          <a:xfrm>
            <a:off x="16449935" y="3331656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283631" y="4246871"/>
            <a:ext cx="2758627" cy="2711177"/>
            <a:chOff x="0" y="0"/>
            <a:chExt cx="3678170" cy="3614902"/>
          </a:xfrm>
        </p:grpSpPr>
        <p:sp>
          <p:nvSpPr>
            <p:cNvPr id="33" name="Freeform 33"/>
            <p:cNvSpPr/>
            <p:nvPr/>
          </p:nvSpPr>
          <p:spPr>
            <a:xfrm>
              <a:off x="422907" y="0"/>
              <a:ext cx="2832355" cy="2666234"/>
            </a:xfrm>
            <a:custGeom>
              <a:avLst/>
              <a:gdLst/>
              <a:ahLst/>
              <a:cxnLst/>
              <a:rect l="l" t="t" r="r" b="b"/>
              <a:pathLst>
                <a:path w="2832355" h="2666234">
                  <a:moveTo>
                    <a:pt x="0" y="0"/>
                  </a:moveTo>
                  <a:lnTo>
                    <a:pt x="2832355" y="0"/>
                  </a:lnTo>
                  <a:lnTo>
                    <a:pt x="2832355" y="2666234"/>
                  </a:lnTo>
                  <a:lnTo>
                    <a:pt x="0" y="266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0" y="2666234"/>
              <a:ext cx="3678170" cy="948668"/>
            </a:xfrm>
            <a:custGeom>
              <a:avLst/>
              <a:gdLst/>
              <a:ahLst/>
              <a:cxnLst/>
              <a:rect l="l" t="t" r="r" b="b"/>
              <a:pathLst>
                <a:path w="3678170" h="948668">
                  <a:moveTo>
                    <a:pt x="0" y="0"/>
                  </a:moveTo>
                  <a:lnTo>
                    <a:pt x="3678170" y="0"/>
                  </a:lnTo>
                  <a:lnTo>
                    <a:pt x="3678170" y="948668"/>
                  </a:lnTo>
                  <a:lnTo>
                    <a:pt x="0" y="948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35" name="Freeform 35"/>
          <p:cNvSpPr/>
          <p:nvPr/>
        </p:nvSpPr>
        <p:spPr>
          <a:xfrm>
            <a:off x="5252416" y="4762433"/>
            <a:ext cx="3467803" cy="1680054"/>
          </a:xfrm>
          <a:custGeom>
            <a:avLst/>
            <a:gdLst/>
            <a:ahLst/>
            <a:cxnLst/>
            <a:rect l="l" t="t" r="r" b="b"/>
            <a:pathLst>
              <a:path w="3467803" h="1680054">
                <a:moveTo>
                  <a:pt x="0" y="0"/>
                </a:moveTo>
                <a:lnTo>
                  <a:pt x="3467803" y="0"/>
                </a:lnTo>
                <a:lnTo>
                  <a:pt x="3467803" y="1680053"/>
                </a:lnTo>
                <a:lnTo>
                  <a:pt x="0" y="168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63300" y="4464581"/>
            <a:ext cx="2880862" cy="1977905"/>
          </a:xfrm>
          <a:custGeom>
            <a:avLst/>
            <a:gdLst/>
            <a:ahLst/>
            <a:cxnLst/>
            <a:rect l="l" t="t" r="r" b="b"/>
            <a:pathLst>
              <a:path w="2880862" h="1977905">
                <a:moveTo>
                  <a:pt x="0" y="0"/>
                </a:moveTo>
                <a:lnTo>
                  <a:pt x="2880862" y="0"/>
                </a:lnTo>
                <a:lnTo>
                  <a:pt x="2880862" y="1977905"/>
                </a:lnTo>
                <a:lnTo>
                  <a:pt x="0" y="19779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934198" y="5033560"/>
            <a:ext cx="3233389" cy="1408927"/>
          </a:xfrm>
          <a:custGeom>
            <a:avLst/>
            <a:gdLst/>
            <a:ahLst/>
            <a:cxnLst/>
            <a:rect l="l" t="t" r="r" b="b"/>
            <a:pathLst>
              <a:path w="3233389" h="1408927">
                <a:moveTo>
                  <a:pt x="0" y="0"/>
                </a:moveTo>
                <a:lnTo>
                  <a:pt x="3233389" y="0"/>
                </a:lnTo>
                <a:lnTo>
                  <a:pt x="3233389" y="1408926"/>
                </a:lnTo>
                <a:lnTo>
                  <a:pt x="0" y="14089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210191" y="7094421"/>
            <a:ext cx="3094713" cy="177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利用Google</a:t>
            </a:r>
            <a:r>
              <a:rPr lang="en-US" sz="2499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News </a:t>
            </a:r>
            <a:r>
              <a:rPr lang="en-US" sz="249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API抓取新聞關鍵字，抓取新聞與連結</a:t>
            </a:r>
            <a:endParaRPr lang="en-US" sz="249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631340" y="1218134"/>
            <a:ext cx="5025319" cy="1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ea typeface="Repo Bold Bold"/>
              </a:rPr>
              <a:t>工具介紹</a:t>
            </a:r>
            <a:endParaRPr lang="en-US" sz="7863" b="1" dirty="0">
              <a:solidFill>
                <a:srgbClr val="000000"/>
              </a:solidFill>
              <a:ea typeface="Repo Bol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252416" y="6770969"/>
            <a:ext cx="3467803" cy="177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</a:t>
            </a:r>
            <a:r>
              <a:rPr lang="en-US" sz="253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Albert </a:t>
            </a:r>
            <a:r>
              <a:rPr lang="en-US" sz="253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模型，該模型能夠對輸入的文本進行情感分類，判斷其屬於正</a:t>
            </a:r>
            <a:r>
              <a:rPr lang="en-US" sz="2532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sz="2532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負向情感</a:t>
            </a:r>
            <a:endParaRPr lang="en-US" sz="2532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323290" y="3264981"/>
            <a:ext cx="1509634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ea typeface="Repo Bold"/>
              </a:rPr>
              <a:t>情緒模型</a:t>
            </a:r>
            <a:endParaRPr lang="en-US" sz="2575" b="1" dirty="0">
              <a:solidFill>
                <a:srgbClr val="000000"/>
              </a:solidFill>
              <a:ea typeface="Repo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640858" y="3264981"/>
            <a:ext cx="1132269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>
                <a:solidFill>
                  <a:srgbClr val="000000"/>
                </a:solidFill>
                <a:ea typeface="Repo Bold"/>
              </a:rPr>
              <a:t>文字雲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74183" y="6879474"/>
            <a:ext cx="3339390" cy="137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將分析過後的資料做成文字雲方便觀看，直觀的看到分析標籤</a:t>
            </a:r>
            <a:endParaRPr lang="en-US" sz="257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934198" y="3264981"/>
            <a:ext cx="2264366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>
                <a:solidFill>
                  <a:srgbClr val="000000"/>
                </a:solidFill>
                <a:ea typeface="Repo Bold"/>
              </a:rPr>
              <a:t>介面與資料庫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044961" y="6962004"/>
            <a:ext cx="3214339" cy="18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利用flask、tkinter與html來呈現結果，再把資料儲存到data</a:t>
            </a:r>
            <a:r>
              <a:rPr lang="en-US" sz="257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base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1819" y="3264981"/>
            <a:ext cx="1509634" cy="430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 b="1">
                <a:solidFill>
                  <a:srgbClr val="000000"/>
                </a:solidFill>
                <a:ea typeface="Repo Bold"/>
              </a:rPr>
              <a:t>資料來源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57656">
            <a:off x="13036810" y="8162289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03307" y="-985123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41730"/>
            <a:ext cx="15291242" cy="9203540"/>
            <a:chOff x="0" y="0"/>
            <a:chExt cx="20388323" cy="1227138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0388323" cy="12271386"/>
              <a:chOff x="0" y="0"/>
              <a:chExt cx="4819745" cy="290092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9745" cy="2900923"/>
              </a:xfrm>
              <a:custGeom>
                <a:avLst/>
                <a:gdLst/>
                <a:ahLst/>
                <a:cxnLst/>
                <a:rect l="l" t="t" r="r" b="b"/>
                <a:pathLst>
                  <a:path w="4819745" h="2900923">
                    <a:moveTo>
                      <a:pt x="24868" y="0"/>
                    </a:moveTo>
                    <a:lnTo>
                      <a:pt x="4794878" y="0"/>
                    </a:lnTo>
                    <a:cubicBezTo>
                      <a:pt x="4808612" y="0"/>
                      <a:pt x="4819745" y="11134"/>
                      <a:pt x="4819745" y="24868"/>
                    </a:cubicBezTo>
                    <a:lnTo>
                      <a:pt x="4819745" y="2876056"/>
                    </a:lnTo>
                    <a:cubicBezTo>
                      <a:pt x="4819745" y="2889790"/>
                      <a:pt x="4808612" y="2900923"/>
                      <a:pt x="4794878" y="2900923"/>
                    </a:cubicBezTo>
                    <a:lnTo>
                      <a:pt x="24868" y="2900923"/>
                    </a:lnTo>
                    <a:cubicBezTo>
                      <a:pt x="11134" y="2900923"/>
                      <a:pt x="0" y="2889790"/>
                      <a:pt x="0" y="2876056"/>
                    </a:cubicBezTo>
                    <a:lnTo>
                      <a:pt x="0" y="24868"/>
                    </a:lnTo>
                    <a:cubicBezTo>
                      <a:pt x="0" y="11134"/>
                      <a:pt x="11134" y="0"/>
                      <a:pt x="24868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4819745" cy="290092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6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7773580" y="652672"/>
              <a:ext cx="1757754" cy="439439"/>
            </a:xfrm>
            <a:custGeom>
              <a:avLst/>
              <a:gdLst/>
              <a:ahLst/>
              <a:cxnLst/>
              <a:rect l="l" t="t" r="r" b="b"/>
              <a:pathLst>
                <a:path w="1757754" h="439439">
                  <a:moveTo>
                    <a:pt x="0" y="0"/>
                  </a:moveTo>
                  <a:lnTo>
                    <a:pt x="1757754" y="0"/>
                  </a:lnTo>
                  <a:lnTo>
                    <a:pt x="1757754" y="439439"/>
                  </a:lnTo>
                  <a:lnTo>
                    <a:pt x="0" y="43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476846" y="5173921"/>
            <a:ext cx="5494145" cy="3891449"/>
            <a:chOff x="0" y="0"/>
            <a:chExt cx="7325527" cy="518859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325527" cy="5188599"/>
              <a:chOff x="0" y="0"/>
              <a:chExt cx="2327098" cy="1648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27098" cy="1648260"/>
              </a:xfrm>
              <a:custGeom>
                <a:avLst/>
                <a:gdLst/>
                <a:ahLst/>
                <a:cxnLst/>
                <a:rect l="l" t="t" r="r" b="b"/>
                <a:pathLst>
                  <a:path w="2327098" h="1648260">
                    <a:moveTo>
                      <a:pt x="47910" y="0"/>
                    </a:moveTo>
                    <a:lnTo>
                      <a:pt x="2279188" y="0"/>
                    </a:lnTo>
                    <a:cubicBezTo>
                      <a:pt x="2305648" y="0"/>
                      <a:pt x="2327098" y="21450"/>
                      <a:pt x="2327098" y="47910"/>
                    </a:cubicBezTo>
                    <a:lnTo>
                      <a:pt x="2327098" y="1600350"/>
                    </a:lnTo>
                    <a:cubicBezTo>
                      <a:pt x="2327098" y="1626810"/>
                      <a:pt x="2305648" y="1648260"/>
                      <a:pt x="2279188" y="1648260"/>
                    </a:cubicBezTo>
                    <a:lnTo>
                      <a:pt x="47910" y="1648260"/>
                    </a:lnTo>
                    <a:cubicBezTo>
                      <a:pt x="21450" y="1648260"/>
                      <a:pt x="0" y="1626810"/>
                      <a:pt x="0" y="1600350"/>
                    </a:cubicBezTo>
                    <a:lnTo>
                      <a:pt x="0" y="47910"/>
                    </a:lnTo>
                    <a:cubicBezTo>
                      <a:pt x="0" y="21450"/>
                      <a:pt x="21450" y="0"/>
                      <a:pt x="4791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2327098" cy="165778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067220" y="284385"/>
              <a:ext cx="916062" cy="229016"/>
            </a:xfrm>
            <a:custGeom>
              <a:avLst/>
              <a:gdLst/>
              <a:ahLst/>
              <a:cxnLst/>
              <a:rect l="l" t="t" r="r" b="b"/>
              <a:pathLst>
                <a:path w="916062" h="229016">
                  <a:moveTo>
                    <a:pt x="0" y="0"/>
                  </a:moveTo>
                  <a:lnTo>
                    <a:pt x="916062" y="0"/>
                  </a:lnTo>
                  <a:lnTo>
                    <a:pt x="916062" y="229015"/>
                  </a:lnTo>
                  <a:lnTo>
                    <a:pt x="0" y="22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2533475">
            <a:off x="14295516" y="8584415"/>
            <a:ext cx="3055929" cy="1683539"/>
          </a:xfrm>
          <a:custGeom>
            <a:avLst/>
            <a:gdLst/>
            <a:ahLst/>
            <a:cxnLst/>
            <a:rect l="l" t="t" r="r" b="b"/>
            <a:pathLst>
              <a:path w="3055929" h="1683539">
                <a:moveTo>
                  <a:pt x="0" y="0"/>
                </a:moveTo>
                <a:lnTo>
                  <a:pt x="3055929" y="0"/>
                </a:lnTo>
                <a:lnTo>
                  <a:pt x="3055929" y="1683539"/>
                </a:lnTo>
                <a:lnTo>
                  <a:pt x="0" y="1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70603" y="857250"/>
            <a:ext cx="9329325" cy="1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ea typeface="Repo Bold Bold"/>
              </a:rPr>
              <a:t>系統實施與使用模組</a:t>
            </a:r>
            <a:endParaRPr lang="en-US" sz="7863" b="1" dirty="0">
              <a:solidFill>
                <a:srgbClr val="000000"/>
              </a:solidFill>
              <a:ea typeface="Repo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46350" y="2530149"/>
            <a:ext cx="13885218" cy="667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TextBlob: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描述：TextBlob是一個Python庫，用於進行自然語言處理（NLP）任務。它提供了簡單的API，使得對文本進行情感分析、詞形還原、名詞詞組提取等任務變得容易。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在程式碼中的使用：用於情感分析。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VADER Sentiment Analysis: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描述：VADER（Valence Aware Dictionary and sEntiment Reasoner）是一種情感分析工具，專門設計用於分析社交媒體文本的情感。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在程式碼中的使用：用於獲取文本的情感傾向。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GoogleNews: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描述：GoogleNews是一個用於搜尋和擷取新聞的Python庫。它允許設定搜尋條件，然後從Google News檢索相關的新聞。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在程式碼中的使用：從Google News抓取及收集新聞文章。時間範圍為一年，用time模組取得使用當天，並設定抓取範圍設定為1-3頁。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BeautifulSoup: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描述：BeautifulSoup是一個用於解析HTML和XML文檔的庫，提供了簡單的方式來提取所需的信息。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在程式碼中的使用：用於解析網頁內容，提取新聞文本和連結。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Flask: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描述：Flask是一個用於構建Web應用程序的輕量級Python框架。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在程式碼中的使用：用於構建Web應用程序，定義路由和呈現模板。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Transformers (Hugging Face):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描述：Transformers是一個由Hugging Face提供的庫，用於自然語言處理任務，包括預訓練模型的使用。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在程式碼中的使用：用於載入和使用預訓練的ALBERT模型進行情感分類。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WordCloud: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描述：WordCloud是一個用於生成文字雲的庫，將文本中的詞彙按照出現頻率可視化呈現。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在程式碼中的使用：用於生成文字雲，視覺化文本中的關鍵詞。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Matplotlib和NumPy: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描述：Matplotlib是一個用於繪製數據視覺化的庫，而NumPy則是用於數值計算的庫。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在程式碼中的使用：用於繪製文字雲的圖形。</a:t>
            </a:r>
          </a:p>
          <a:p>
            <a:pPr marL="308329" lvl="1" indent="-154165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</a:rPr>
              <a:t>Tkinter: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latin typeface="Repo Bold"/>
                <a:ea typeface="Repo Bold"/>
              </a:rPr>
              <a:t>Tkinter是用於創建視窗應用程序和圖形用戶界面，提供直觀的操作界面。</a:t>
            </a:r>
          </a:p>
          <a:p>
            <a:pPr marL="616659" lvl="2" indent="-205553" algn="just">
              <a:lnSpc>
                <a:spcPts val="1999"/>
              </a:lnSpc>
              <a:buFont typeface="Arial"/>
              <a:buChar char="•"/>
            </a:pPr>
            <a:r>
              <a:rPr lang="en-US" sz="1428">
                <a:solidFill>
                  <a:srgbClr val="000000"/>
                </a:solidFill>
                <a:ea typeface="Repo Bold"/>
              </a:rPr>
              <a:t>在程式碼中的使用：用於搜尋及呈現搜尋結果。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9329" y="5754897"/>
            <a:ext cx="5169179" cy="298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Repo Bold"/>
                <a:ea typeface="Repo Bold"/>
              </a:rPr>
              <a:t>本專題將使用Python語言進行系統的開發，並使用相關的自然語言處理庫和情感分析模型來實現情感分析功能。系統將建立一個使用者友好的界面，讓使用者可以輸入關鍵字抓取新聞並獲取情感分析結果。</a:t>
            </a:r>
          </a:p>
          <a:p>
            <a:pPr algn="ctr">
              <a:lnSpc>
                <a:spcPts val="2330"/>
              </a:lnSpc>
              <a:spcBef>
                <a:spcPct val="0"/>
              </a:spcBef>
            </a:pPr>
            <a:endParaRPr lang="en-US" sz="2564">
              <a:solidFill>
                <a:srgbClr val="000000"/>
              </a:solidFill>
              <a:latin typeface="Repo Bold"/>
              <a:ea typeface="Rep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57656">
            <a:off x="13036810" y="8162289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03307" y="-985123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53570">
            <a:off x="8563304" y="3139975"/>
            <a:ext cx="1161393" cy="1161393"/>
            <a:chOff x="0" y="0"/>
            <a:chExt cx="1548524" cy="1548524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0" y="0"/>
              <a:ext cx="1548524" cy="154852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95542" y="242512"/>
              <a:ext cx="1157439" cy="1063499"/>
              <a:chOff x="0" y="0"/>
              <a:chExt cx="884596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7257"/>
                <a:ext cx="864187" cy="758287"/>
              </a:xfrm>
              <a:custGeom>
                <a:avLst/>
                <a:gdLst/>
                <a:ahLst/>
                <a:cxnLst/>
                <a:rect l="l" t="t" r="r" b="b"/>
                <a:pathLst>
                  <a:path w="864187" h="758287">
                    <a:moveTo>
                      <a:pt x="849756" y="344303"/>
                    </a:moveTo>
                    <a:lnTo>
                      <a:pt x="513035" y="7583"/>
                    </a:lnTo>
                    <a:cubicBezTo>
                      <a:pt x="507199" y="1746"/>
                      <a:pt x="498421" y="0"/>
                      <a:pt x="490794" y="3159"/>
                    </a:cubicBezTo>
                    <a:cubicBezTo>
                      <a:pt x="483168" y="6317"/>
                      <a:pt x="478196" y="13759"/>
                      <a:pt x="478196" y="22014"/>
                    </a:cubicBezTo>
                    <a:lnTo>
                      <a:pt x="478196" y="126672"/>
                    </a:lnTo>
                    <a:cubicBezTo>
                      <a:pt x="478196" y="139740"/>
                      <a:pt x="473005" y="152272"/>
                      <a:pt x="463765" y="161512"/>
                    </a:cubicBezTo>
                    <a:cubicBezTo>
                      <a:pt x="454525" y="170752"/>
                      <a:pt x="441993" y="175943"/>
                      <a:pt x="428925" y="175943"/>
                    </a:cubicBezTo>
                    <a:lnTo>
                      <a:pt x="49271" y="175943"/>
                    </a:lnTo>
                    <a:cubicBezTo>
                      <a:pt x="36203" y="175943"/>
                      <a:pt x="23671" y="181134"/>
                      <a:pt x="14431" y="190374"/>
                    </a:cubicBezTo>
                    <a:cubicBezTo>
                      <a:pt x="5191" y="199614"/>
                      <a:pt x="0" y="212146"/>
                      <a:pt x="0" y="225214"/>
                    </a:cubicBezTo>
                    <a:lnTo>
                      <a:pt x="0" y="533072"/>
                    </a:lnTo>
                    <a:cubicBezTo>
                      <a:pt x="0" y="546140"/>
                      <a:pt x="5191" y="558672"/>
                      <a:pt x="14431" y="567912"/>
                    </a:cubicBezTo>
                    <a:cubicBezTo>
                      <a:pt x="23671" y="577152"/>
                      <a:pt x="36203" y="582343"/>
                      <a:pt x="49271" y="582343"/>
                    </a:cubicBezTo>
                    <a:lnTo>
                      <a:pt x="428925" y="582343"/>
                    </a:lnTo>
                    <a:cubicBezTo>
                      <a:pt x="456137" y="582343"/>
                      <a:pt x="478196" y="604402"/>
                      <a:pt x="478196" y="631614"/>
                    </a:cubicBezTo>
                    <a:lnTo>
                      <a:pt x="478196" y="736272"/>
                    </a:lnTo>
                    <a:cubicBezTo>
                      <a:pt x="478196" y="744527"/>
                      <a:pt x="483168" y="751969"/>
                      <a:pt x="490794" y="755127"/>
                    </a:cubicBezTo>
                    <a:cubicBezTo>
                      <a:pt x="498421" y="758286"/>
                      <a:pt x="507199" y="756540"/>
                      <a:pt x="513035" y="750703"/>
                    </a:cubicBezTo>
                    <a:lnTo>
                      <a:pt x="849756" y="413983"/>
                    </a:lnTo>
                    <a:cubicBezTo>
                      <a:pt x="858996" y="404743"/>
                      <a:pt x="864187" y="392210"/>
                      <a:pt x="864187" y="379143"/>
                    </a:cubicBezTo>
                    <a:cubicBezTo>
                      <a:pt x="864187" y="366076"/>
                      <a:pt x="858996" y="353543"/>
                      <a:pt x="849756" y="3443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74625"/>
                <a:ext cx="782996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 rot="-2533475">
            <a:off x="15547773" y="5749441"/>
            <a:ext cx="3055929" cy="1683539"/>
          </a:xfrm>
          <a:custGeom>
            <a:avLst/>
            <a:gdLst/>
            <a:ahLst/>
            <a:cxnLst/>
            <a:rect l="l" t="t" r="r" b="b"/>
            <a:pathLst>
              <a:path w="3055929" h="1683539">
                <a:moveTo>
                  <a:pt x="0" y="0"/>
                </a:moveTo>
                <a:lnTo>
                  <a:pt x="3055929" y="0"/>
                </a:lnTo>
                <a:lnTo>
                  <a:pt x="3055929" y="1683539"/>
                </a:lnTo>
                <a:lnTo>
                  <a:pt x="0" y="1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2644" y="178234"/>
            <a:ext cx="10572580" cy="1700931"/>
            <a:chOff x="0" y="0"/>
            <a:chExt cx="3802385" cy="611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2385" cy="611733"/>
            </a:xfrm>
            <a:custGeom>
              <a:avLst/>
              <a:gdLst/>
              <a:ahLst/>
              <a:cxnLst/>
              <a:rect l="l" t="t" r="r" b="b"/>
              <a:pathLst>
                <a:path w="3802385" h="611733">
                  <a:moveTo>
                    <a:pt x="24897" y="0"/>
                  </a:moveTo>
                  <a:lnTo>
                    <a:pt x="3777488" y="0"/>
                  </a:lnTo>
                  <a:cubicBezTo>
                    <a:pt x="3791239" y="0"/>
                    <a:pt x="3802385" y="11147"/>
                    <a:pt x="3802385" y="24897"/>
                  </a:cubicBezTo>
                  <a:lnTo>
                    <a:pt x="3802385" y="586836"/>
                  </a:lnTo>
                  <a:cubicBezTo>
                    <a:pt x="3802385" y="593439"/>
                    <a:pt x="3799762" y="599772"/>
                    <a:pt x="3795093" y="604441"/>
                  </a:cubicBezTo>
                  <a:cubicBezTo>
                    <a:pt x="3790424" y="609110"/>
                    <a:pt x="3784092" y="611733"/>
                    <a:pt x="3777488" y="611733"/>
                  </a:cubicBezTo>
                  <a:lnTo>
                    <a:pt x="24897" y="611733"/>
                  </a:lnTo>
                  <a:cubicBezTo>
                    <a:pt x="18294" y="611733"/>
                    <a:pt x="11961" y="609110"/>
                    <a:pt x="7292" y="604441"/>
                  </a:cubicBezTo>
                  <a:cubicBezTo>
                    <a:pt x="2623" y="599772"/>
                    <a:pt x="0" y="593439"/>
                    <a:pt x="0" y="586836"/>
                  </a:cubicBezTo>
                  <a:lnTo>
                    <a:pt x="0" y="24897"/>
                  </a:lnTo>
                  <a:cubicBezTo>
                    <a:pt x="0" y="18294"/>
                    <a:pt x="2623" y="11961"/>
                    <a:pt x="7292" y="7292"/>
                  </a:cubicBezTo>
                  <a:cubicBezTo>
                    <a:pt x="11961" y="2623"/>
                    <a:pt x="18294" y="0"/>
                    <a:pt x="24897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802385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236988"/>
            <a:ext cx="6552647" cy="3350260"/>
          </a:xfrm>
          <a:custGeom>
            <a:avLst/>
            <a:gdLst/>
            <a:ahLst/>
            <a:cxnLst/>
            <a:rect l="l" t="t" r="r" b="b"/>
            <a:pathLst>
              <a:path w="6552647" h="3350260">
                <a:moveTo>
                  <a:pt x="0" y="0"/>
                </a:moveTo>
                <a:lnTo>
                  <a:pt x="6552647" y="0"/>
                </a:lnTo>
                <a:lnTo>
                  <a:pt x="6552647" y="3350260"/>
                </a:lnTo>
                <a:lnTo>
                  <a:pt x="0" y="33502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8700" y="1913917"/>
            <a:ext cx="6802916" cy="646141"/>
            <a:chOff x="0" y="0"/>
            <a:chExt cx="9070555" cy="86152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070555" cy="861521"/>
              <a:chOff x="0" y="0"/>
              <a:chExt cx="2446641" cy="2323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46641" cy="232382"/>
              </a:xfrm>
              <a:custGeom>
                <a:avLst/>
                <a:gdLst/>
                <a:ahLst/>
                <a:cxnLst/>
                <a:rect l="l" t="t" r="r" b="b"/>
                <a:pathLst>
                  <a:path w="2446641" h="232382">
                    <a:moveTo>
                      <a:pt x="38693" y="0"/>
                    </a:moveTo>
                    <a:lnTo>
                      <a:pt x="2407948" y="0"/>
                    </a:lnTo>
                    <a:cubicBezTo>
                      <a:pt x="2429318" y="0"/>
                      <a:pt x="2446641" y="17323"/>
                      <a:pt x="2446641" y="38693"/>
                    </a:cubicBezTo>
                    <a:lnTo>
                      <a:pt x="2446641" y="193689"/>
                    </a:lnTo>
                    <a:cubicBezTo>
                      <a:pt x="2446641" y="215058"/>
                      <a:pt x="2429318" y="232382"/>
                      <a:pt x="2407948" y="232382"/>
                    </a:cubicBezTo>
                    <a:lnTo>
                      <a:pt x="38693" y="232382"/>
                    </a:lnTo>
                    <a:cubicBezTo>
                      <a:pt x="17323" y="232382"/>
                      <a:pt x="0" y="215058"/>
                      <a:pt x="0" y="193689"/>
                    </a:cubicBezTo>
                    <a:lnTo>
                      <a:pt x="0" y="38693"/>
                    </a:lnTo>
                    <a:cubicBezTo>
                      <a:pt x="0" y="17323"/>
                      <a:pt x="17323" y="0"/>
                      <a:pt x="3869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2446641" cy="24190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6845" y="102889"/>
              <a:ext cx="6284755" cy="561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>
                  <a:solidFill>
                    <a:srgbClr val="000000"/>
                  </a:solidFill>
                  <a:latin typeface="Repo Bold"/>
                  <a:ea typeface="Repo Bold"/>
                </a:rPr>
                <a:t>1、網頁搜尋介面(</a:t>
              </a:r>
              <a:r>
                <a:rPr lang="en-US" sz="2575" b="1" dirty="0" err="1">
                  <a:solidFill>
                    <a:srgbClr val="000000"/>
                  </a:solidFill>
                  <a:latin typeface="Repo Bold"/>
                  <a:ea typeface="Repo Bold"/>
                </a:rPr>
                <a:t>輸入關鍵字</a:t>
              </a:r>
              <a:r>
                <a:rPr lang="en-US" sz="2575" b="1" dirty="0">
                  <a:solidFill>
                    <a:srgbClr val="000000"/>
                  </a:solidFill>
                  <a:latin typeface="Repo Bold"/>
                  <a:ea typeface="Repo Bold"/>
                </a:rPr>
                <a:t>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05225" y="1024890"/>
            <a:ext cx="6154130" cy="3648773"/>
            <a:chOff x="0" y="0"/>
            <a:chExt cx="8205507" cy="4865031"/>
          </a:xfrm>
        </p:grpSpPr>
        <p:sp>
          <p:nvSpPr>
            <p:cNvPr id="23" name="Freeform 23"/>
            <p:cNvSpPr/>
            <p:nvPr/>
          </p:nvSpPr>
          <p:spPr>
            <a:xfrm>
              <a:off x="0" y="861521"/>
              <a:ext cx="8205507" cy="4003510"/>
            </a:xfrm>
            <a:custGeom>
              <a:avLst/>
              <a:gdLst/>
              <a:ahLst/>
              <a:cxnLst/>
              <a:rect l="l" t="t" r="r" b="b"/>
              <a:pathLst>
                <a:path w="8205507" h="4003510">
                  <a:moveTo>
                    <a:pt x="0" y="0"/>
                  </a:moveTo>
                  <a:lnTo>
                    <a:pt x="8205507" y="0"/>
                  </a:lnTo>
                  <a:lnTo>
                    <a:pt x="8205507" y="4003510"/>
                  </a:lnTo>
                  <a:lnTo>
                    <a:pt x="0" y="4003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916" t="-34289" r="-110395" b="-22369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6287" y="0"/>
              <a:ext cx="8132933" cy="1182112"/>
            </a:xfrm>
            <a:custGeom>
              <a:avLst/>
              <a:gdLst/>
              <a:ahLst/>
              <a:cxnLst/>
              <a:rect l="l" t="t" r="r" b="b"/>
              <a:pathLst>
                <a:path w="8132933" h="1182112">
                  <a:moveTo>
                    <a:pt x="0" y="0"/>
                  </a:moveTo>
                  <a:lnTo>
                    <a:pt x="8132933" y="0"/>
                  </a:lnTo>
                  <a:lnTo>
                    <a:pt x="8132933" y="1182112"/>
                  </a:lnTo>
                  <a:lnTo>
                    <a:pt x="0" y="118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3482" t="-53682" r="-93349" b="-53096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0456384" y="4617945"/>
            <a:ext cx="6802916" cy="646141"/>
            <a:chOff x="0" y="0"/>
            <a:chExt cx="9070555" cy="86152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070555" cy="861521"/>
              <a:chOff x="0" y="0"/>
              <a:chExt cx="2446641" cy="23238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46641" cy="232382"/>
              </a:xfrm>
              <a:custGeom>
                <a:avLst/>
                <a:gdLst/>
                <a:ahLst/>
                <a:cxnLst/>
                <a:rect l="l" t="t" r="r" b="b"/>
                <a:pathLst>
                  <a:path w="2446641" h="232382">
                    <a:moveTo>
                      <a:pt x="38693" y="0"/>
                    </a:moveTo>
                    <a:lnTo>
                      <a:pt x="2407948" y="0"/>
                    </a:lnTo>
                    <a:cubicBezTo>
                      <a:pt x="2429318" y="0"/>
                      <a:pt x="2446641" y="17323"/>
                      <a:pt x="2446641" y="38693"/>
                    </a:cubicBezTo>
                    <a:lnTo>
                      <a:pt x="2446641" y="193689"/>
                    </a:lnTo>
                    <a:cubicBezTo>
                      <a:pt x="2446641" y="215058"/>
                      <a:pt x="2429318" y="232382"/>
                      <a:pt x="2407948" y="232382"/>
                    </a:cubicBezTo>
                    <a:lnTo>
                      <a:pt x="38693" y="232382"/>
                    </a:lnTo>
                    <a:cubicBezTo>
                      <a:pt x="17323" y="232382"/>
                      <a:pt x="0" y="215058"/>
                      <a:pt x="0" y="193689"/>
                    </a:cubicBezTo>
                    <a:lnTo>
                      <a:pt x="0" y="38693"/>
                    </a:lnTo>
                    <a:cubicBezTo>
                      <a:pt x="0" y="17323"/>
                      <a:pt x="17323" y="0"/>
                      <a:pt x="3869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"/>
                <a:ext cx="2446641" cy="24190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8932" y="142357"/>
              <a:ext cx="5771754" cy="56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 dirty="0">
                  <a:solidFill>
                    <a:srgbClr val="000000"/>
                  </a:solidFill>
                  <a:latin typeface="Repo Bold"/>
                  <a:ea typeface="Repo Bold"/>
                </a:rPr>
                <a:t>2、顯示關鍵字搜尋結果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3933013" y="6153999"/>
            <a:ext cx="7797207" cy="3887663"/>
          </a:xfrm>
          <a:custGeom>
            <a:avLst/>
            <a:gdLst/>
            <a:ahLst/>
            <a:cxnLst/>
            <a:rect l="l" t="t" r="r" b="b"/>
            <a:pathLst>
              <a:path w="7797207" h="3887663">
                <a:moveTo>
                  <a:pt x="0" y="0"/>
                </a:moveTo>
                <a:lnTo>
                  <a:pt x="7797206" y="0"/>
                </a:lnTo>
                <a:lnTo>
                  <a:pt x="7797206" y="3887663"/>
                </a:lnTo>
                <a:lnTo>
                  <a:pt x="0" y="3887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356" r="-6959" b="-2139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705225" y="7071349"/>
            <a:ext cx="3557656" cy="2707481"/>
          </a:xfrm>
          <a:custGeom>
            <a:avLst/>
            <a:gdLst/>
            <a:ahLst/>
            <a:cxnLst/>
            <a:rect l="l" t="t" r="r" b="b"/>
            <a:pathLst>
              <a:path w="3557656" h="2707481">
                <a:moveTo>
                  <a:pt x="0" y="0"/>
                </a:moveTo>
                <a:lnTo>
                  <a:pt x="3557656" y="0"/>
                </a:lnTo>
                <a:lnTo>
                  <a:pt x="3557656" y="2707480"/>
                </a:lnTo>
                <a:lnTo>
                  <a:pt x="0" y="2707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2259857" y="9291585"/>
            <a:ext cx="9234940" cy="644704"/>
            <a:chOff x="0" y="0"/>
            <a:chExt cx="12313253" cy="85960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313253" cy="859606"/>
              <a:chOff x="0" y="0"/>
              <a:chExt cx="3321308" cy="23186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321309" cy="231865"/>
              </a:xfrm>
              <a:custGeom>
                <a:avLst/>
                <a:gdLst/>
                <a:ahLst/>
                <a:cxnLst/>
                <a:rect l="l" t="t" r="r" b="b"/>
                <a:pathLst>
                  <a:path w="3321309" h="231865">
                    <a:moveTo>
                      <a:pt x="28503" y="0"/>
                    </a:moveTo>
                    <a:lnTo>
                      <a:pt x="3292805" y="0"/>
                    </a:lnTo>
                    <a:cubicBezTo>
                      <a:pt x="3308547" y="0"/>
                      <a:pt x="3321309" y="12761"/>
                      <a:pt x="3321309" y="28503"/>
                    </a:cubicBezTo>
                    <a:lnTo>
                      <a:pt x="3321309" y="203362"/>
                    </a:lnTo>
                    <a:cubicBezTo>
                      <a:pt x="3321309" y="219104"/>
                      <a:pt x="3308547" y="231865"/>
                      <a:pt x="3292805" y="231865"/>
                    </a:cubicBezTo>
                    <a:lnTo>
                      <a:pt x="28503" y="231865"/>
                    </a:lnTo>
                    <a:cubicBezTo>
                      <a:pt x="12761" y="231865"/>
                      <a:pt x="0" y="219104"/>
                      <a:pt x="0" y="203362"/>
                    </a:cubicBezTo>
                    <a:lnTo>
                      <a:pt x="0" y="28503"/>
                    </a:lnTo>
                    <a:cubicBezTo>
                      <a:pt x="0" y="12761"/>
                      <a:pt x="12761" y="0"/>
                      <a:pt x="28503" y="0"/>
                    </a:cubicBezTo>
                    <a:close/>
                  </a:path>
                </a:pathLst>
              </a:custGeom>
              <a:solidFill>
                <a:srgbClr val="FFE000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9525"/>
                <a:ext cx="3321308" cy="24139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 b="1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28195" y="128289"/>
              <a:ext cx="11845710" cy="56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latin typeface="Repo Bold"/>
                  <a:ea typeface="Repo Bold"/>
                </a:rPr>
                <a:t>3、從資料庫抓取顯示成文字雲、顯示情感分析並存到資料庫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2360228" y="3854968"/>
            <a:ext cx="4247706" cy="658095"/>
          </a:xfrm>
          <a:custGeom>
            <a:avLst/>
            <a:gdLst/>
            <a:ahLst/>
            <a:cxnLst/>
            <a:rect l="l" t="t" r="r" b="b"/>
            <a:pathLst>
              <a:path w="4247706" h="658095">
                <a:moveTo>
                  <a:pt x="0" y="0"/>
                </a:moveTo>
                <a:lnTo>
                  <a:pt x="4247706" y="0"/>
                </a:lnTo>
                <a:lnTo>
                  <a:pt x="4247706" y="658095"/>
                </a:lnTo>
                <a:lnTo>
                  <a:pt x="0" y="6580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703746" y="2325072"/>
            <a:ext cx="1154096" cy="729796"/>
          </a:xfrm>
          <a:custGeom>
            <a:avLst/>
            <a:gdLst/>
            <a:ahLst/>
            <a:cxnLst/>
            <a:rect l="l" t="t" r="r" b="b"/>
            <a:pathLst>
              <a:path w="1154096" h="729796">
                <a:moveTo>
                  <a:pt x="0" y="0"/>
                </a:moveTo>
                <a:lnTo>
                  <a:pt x="1154096" y="0"/>
                </a:lnTo>
                <a:lnTo>
                  <a:pt x="1154096" y="729796"/>
                </a:lnTo>
                <a:lnTo>
                  <a:pt x="0" y="729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48046" y="408735"/>
            <a:ext cx="10108337" cy="12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 b="1" dirty="0" err="1">
                <a:solidFill>
                  <a:srgbClr val="000000"/>
                </a:solidFill>
                <a:latin typeface="Repo Bold Bold"/>
                <a:ea typeface="Repo Bold Bold"/>
              </a:rPr>
              <a:t>實際操作畫面</a:t>
            </a:r>
            <a:r>
              <a:rPr lang="en-US" sz="7863" b="1" dirty="0">
                <a:solidFill>
                  <a:srgbClr val="000000"/>
                </a:solidFill>
                <a:latin typeface="Repo Bold Bold"/>
                <a:ea typeface="Repo Bold Bold"/>
              </a:rPr>
              <a:t> - </a:t>
            </a:r>
            <a:r>
              <a:rPr lang="en-US" sz="7863" b="1" dirty="0" err="1">
                <a:solidFill>
                  <a:srgbClr val="000000"/>
                </a:solidFill>
                <a:latin typeface="Repo Bold Bold"/>
                <a:ea typeface="Repo Bold Bold"/>
              </a:rPr>
              <a:t>網頁版</a:t>
            </a:r>
            <a:endParaRPr lang="en-US" sz="7863" b="1" dirty="0">
              <a:solidFill>
                <a:srgbClr val="000000"/>
              </a:solidFill>
              <a:latin typeface="Repo Bold Bold"/>
              <a:ea typeface="Repo Bold Bold"/>
            </a:endParaRPr>
          </a:p>
        </p:txBody>
      </p:sp>
      <p:grpSp>
        <p:nvGrpSpPr>
          <p:cNvPr id="40" name="Group 40"/>
          <p:cNvGrpSpPr/>
          <p:nvPr/>
        </p:nvGrpSpPr>
        <p:grpSpPr>
          <a:xfrm rot="1765158">
            <a:off x="9875687" y="5573303"/>
            <a:ext cx="1161393" cy="1161393"/>
            <a:chOff x="0" y="0"/>
            <a:chExt cx="1548524" cy="1548524"/>
          </a:xfrm>
        </p:grpSpPr>
        <p:grpSp>
          <p:nvGrpSpPr>
            <p:cNvPr id="41" name="Group 41"/>
            <p:cNvGrpSpPr/>
            <p:nvPr/>
          </p:nvGrpSpPr>
          <p:grpSpPr>
            <a:xfrm rot="5400000">
              <a:off x="0" y="0"/>
              <a:ext cx="1548524" cy="154852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195542" y="242512"/>
              <a:ext cx="1157439" cy="1063499"/>
              <a:chOff x="0" y="0"/>
              <a:chExt cx="884596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7257"/>
                <a:ext cx="864187" cy="758287"/>
              </a:xfrm>
              <a:custGeom>
                <a:avLst/>
                <a:gdLst/>
                <a:ahLst/>
                <a:cxnLst/>
                <a:rect l="l" t="t" r="r" b="b"/>
                <a:pathLst>
                  <a:path w="864187" h="758287">
                    <a:moveTo>
                      <a:pt x="849756" y="344303"/>
                    </a:moveTo>
                    <a:lnTo>
                      <a:pt x="513035" y="7583"/>
                    </a:lnTo>
                    <a:cubicBezTo>
                      <a:pt x="507199" y="1746"/>
                      <a:pt x="498421" y="0"/>
                      <a:pt x="490794" y="3159"/>
                    </a:cubicBezTo>
                    <a:cubicBezTo>
                      <a:pt x="483168" y="6317"/>
                      <a:pt x="478196" y="13759"/>
                      <a:pt x="478196" y="22014"/>
                    </a:cubicBezTo>
                    <a:lnTo>
                      <a:pt x="478196" y="126672"/>
                    </a:lnTo>
                    <a:cubicBezTo>
                      <a:pt x="478196" y="139740"/>
                      <a:pt x="473005" y="152272"/>
                      <a:pt x="463765" y="161512"/>
                    </a:cubicBezTo>
                    <a:cubicBezTo>
                      <a:pt x="454525" y="170752"/>
                      <a:pt x="441993" y="175943"/>
                      <a:pt x="428925" y="175943"/>
                    </a:cubicBezTo>
                    <a:lnTo>
                      <a:pt x="49271" y="175943"/>
                    </a:lnTo>
                    <a:cubicBezTo>
                      <a:pt x="36203" y="175943"/>
                      <a:pt x="23671" y="181134"/>
                      <a:pt x="14431" y="190374"/>
                    </a:cubicBezTo>
                    <a:cubicBezTo>
                      <a:pt x="5191" y="199614"/>
                      <a:pt x="0" y="212146"/>
                      <a:pt x="0" y="225214"/>
                    </a:cubicBezTo>
                    <a:lnTo>
                      <a:pt x="0" y="533072"/>
                    </a:lnTo>
                    <a:cubicBezTo>
                      <a:pt x="0" y="546140"/>
                      <a:pt x="5191" y="558672"/>
                      <a:pt x="14431" y="567912"/>
                    </a:cubicBezTo>
                    <a:cubicBezTo>
                      <a:pt x="23671" y="577152"/>
                      <a:pt x="36203" y="582343"/>
                      <a:pt x="49271" y="582343"/>
                    </a:cubicBezTo>
                    <a:lnTo>
                      <a:pt x="428925" y="582343"/>
                    </a:lnTo>
                    <a:cubicBezTo>
                      <a:pt x="456137" y="582343"/>
                      <a:pt x="478196" y="604402"/>
                      <a:pt x="478196" y="631614"/>
                    </a:cubicBezTo>
                    <a:lnTo>
                      <a:pt x="478196" y="736272"/>
                    </a:lnTo>
                    <a:cubicBezTo>
                      <a:pt x="478196" y="744527"/>
                      <a:pt x="483168" y="751969"/>
                      <a:pt x="490794" y="755127"/>
                    </a:cubicBezTo>
                    <a:cubicBezTo>
                      <a:pt x="498421" y="758286"/>
                      <a:pt x="507199" y="756540"/>
                      <a:pt x="513035" y="750703"/>
                    </a:cubicBezTo>
                    <a:lnTo>
                      <a:pt x="849756" y="413983"/>
                    </a:lnTo>
                    <a:cubicBezTo>
                      <a:pt x="858996" y="404743"/>
                      <a:pt x="864187" y="392210"/>
                      <a:pt x="864187" y="379143"/>
                    </a:cubicBezTo>
                    <a:cubicBezTo>
                      <a:pt x="864187" y="366076"/>
                      <a:pt x="858996" y="353543"/>
                      <a:pt x="849756" y="3443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174625"/>
                <a:ext cx="782996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1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505</Words>
  <Application>Microsoft Office PowerPoint</Application>
  <PresentationFormat>自訂</PresentationFormat>
  <Paragraphs>121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Repo Bold Bold</vt:lpstr>
      <vt:lpstr>Arial</vt:lpstr>
      <vt:lpstr>Calibri</vt:lpstr>
      <vt:lpstr>微軟正黑體</vt:lpstr>
      <vt:lpstr>Proxima Nova Bold</vt:lpstr>
      <vt:lpstr>Repo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新聞情感分析家 - 使用Python對特定對象進行新聞情感分析</dc:title>
  <cp:lastModifiedBy>mary</cp:lastModifiedBy>
  <cp:revision>6</cp:revision>
  <dcterms:created xsi:type="dcterms:W3CDTF">2006-08-16T00:00:00Z</dcterms:created>
  <dcterms:modified xsi:type="dcterms:W3CDTF">2024-01-07T14:27:54Z</dcterms:modified>
  <dc:identifier>DAF47wrUMFM</dc:identifier>
</cp:coreProperties>
</file>